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79" r:id="rId4"/>
    <p:sldId id="280" r:id="rId5"/>
    <p:sldId id="281" r:id="rId6"/>
    <p:sldId id="283" r:id="rId7"/>
    <p:sldId id="284" r:id="rId8"/>
    <p:sldId id="285" r:id="rId9"/>
    <p:sldId id="286" r:id="rId10"/>
    <p:sldId id="287" r:id="rId11"/>
    <p:sldId id="288" r:id="rId12"/>
    <p:sldId id="268" r:id="rId13"/>
    <p:sldId id="269" r:id="rId14"/>
    <p:sldId id="270" r:id="rId15"/>
    <p:sldId id="271" r:id="rId16"/>
    <p:sldId id="272" r:id="rId17"/>
    <p:sldId id="273" r:id="rId18"/>
    <p:sldId id="274" r:id="rId19"/>
    <p:sldId id="275" r:id="rId20"/>
    <p:sldId id="276"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B6BF0-7335-47A3-A8F9-06E22E589E39}" type="slidenum">
              <a:rPr lang="en-US" smtClean="0"/>
              <a:t>‹#›</a:t>
            </a:fld>
            <a:endParaRPr lang="en-US" dirty="0"/>
          </a:p>
        </p:txBody>
      </p:sp>
      <p:pic>
        <p:nvPicPr>
          <p:cNvPr id="1026" name="Picture 2" descr="C:\Users\Jason\AppData\Local\Microsoft\Windows\Temporary Internet Files\Content.Outlook\412O5LZ7\DWSN Slide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
            <a:ext cx="9144000" cy="686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1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83386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93478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44051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325729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380703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210483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160332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259751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413763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81DD8-FA4B-4D9E-949A-0383C4691D5C}"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B6BF0-7335-47A3-A8F9-06E22E589E39}" type="slidenum">
              <a:rPr lang="en-US" smtClean="0"/>
              <a:t>‹#›</a:t>
            </a:fld>
            <a:endParaRPr lang="en-US" dirty="0"/>
          </a:p>
        </p:txBody>
      </p:sp>
    </p:spTree>
    <p:extLst>
      <p:ext uri="{BB962C8B-B14F-4D97-AF65-F5344CB8AC3E}">
        <p14:creationId xmlns:p14="http://schemas.microsoft.com/office/powerpoint/2010/main" val="142270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81DD8-FA4B-4D9E-949A-0383C4691D5C}" type="datetimeFigureOut">
              <a:rPr lang="en-US" smtClean="0"/>
              <a:t>3/2/2016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B6BF0-7335-47A3-A8F9-06E22E589E39}" type="slidenum">
              <a:rPr lang="en-US" smtClean="0"/>
              <a:t>‹#›</a:t>
            </a:fld>
            <a:endParaRPr lang="en-US" dirty="0"/>
          </a:p>
        </p:txBody>
      </p:sp>
      <p:pic>
        <p:nvPicPr>
          <p:cNvPr id="7" name="Picture 2" descr="C:\Users\Jason\AppData\Local\Microsoft\Windows\Temporary Internet Files\Content.Outlook\412O5LZ7\DWSN Slide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9939"/>
            <a:ext cx="9144000" cy="686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91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C:\Users\Jason\AppData\Local\Microsoft\Windows\Temporary Internet Files\Content.Outlook\412O5LZ7\DWSN- cover sl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590"/>
            <a:ext cx="9144000" cy="6900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42874" y="4800600"/>
            <a:ext cx="441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000" b="1" dirty="0" smtClean="0">
                <a:solidFill>
                  <a:schemeClr val="bg1"/>
                </a:solidFill>
                <a:latin typeface="Franklin Gothic Book" panose="020B0503020102020204" pitchFamily="34" charset="0"/>
              </a:rPr>
              <a:t>Raymond James           37</a:t>
            </a:r>
            <a:r>
              <a:rPr lang="en-US" sz="3000" b="1" baseline="30000" dirty="0" smtClean="0">
                <a:solidFill>
                  <a:schemeClr val="bg1"/>
                </a:solidFill>
                <a:latin typeface="Franklin Gothic Book" panose="020B0503020102020204" pitchFamily="34" charset="0"/>
              </a:rPr>
              <a:t>th</a:t>
            </a:r>
            <a:r>
              <a:rPr lang="en-US" sz="3000" b="1" dirty="0" smtClean="0">
                <a:solidFill>
                  <a:schemeClr val="bg1"/>
                </a:solidFill>
                <a:latin typeface="Franklin Gothic Book" panose="020B0503020102020204" pitchFamily="34" charset="0"/>
              </a:rPr>
              <a:t> Annual Institutional Investors Conference</a:t>
            </a:r>
            <a:endParaRPr lang="en-US" sz="30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47740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Success </a:t>
            </a:r>
            <a:r>
              <a:rPr lang="en-US" sz="3600" b="1" dirty="0" smtClean="0">
                <a:solidFill>
                  <a:schemeClr val="bg1"/>
                </a:solidFill>
                <a:latin typeface="Franklin Gothic Book" panose="020B0503020102020204" pitchFamily="34" charset="0"/>
              </a:rPr>
              <a:t>in Previous Downturns</a:t>
            </a:r>
          </a:p>
        </p:txBody>
      </p:sp>
      <p:sp>
        <p:nvSpPr>
          <p:cNvPr id="5" name="Rectangle 3"/>
          <p:cNvSpPr txBox="1">
            <a:spLocks noChangeArrowheads="1"/>
          </p:cNvSpPr>
          <p:nvPr/>
        </p:nvSpPr>
        <p:spPr bwMode="auto">
          <a:xfrm>
            <a:off x="0" y="6096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800100" marR="0" lvl="2" indent="0" algn="l" defTabSz="914400" rtl="0" eaLnBrk="0" fontAlgn="base" latinLnBrk="0" hangingPunct="0">
              <a:lnSpc>
                <a:spcPts val="2000"/>
              </a:lnSpc>
              <a:spcBef>
                <a:spcPct val="0"/>
              </a:spcBef>
              <a:spcAft>
                <a:spcPct val="0"/>
              </a:spcAft>
              <a:buClrTx/>
              <a:buSzPct val="60000"/>
              <a:buNone/>
              <a:tabLst/>
              <a:defRPr/>
            </a:pPr>
            <a:endParaRPr kumimoji="0" lang="en-US" sz="16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514350" marR="0" lvl="1"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cs typeface="+mn-cs"/>
              </a:rPr>
              <a:t>Great Recession of 2008-2009</a:t>
            </a: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Emerged from 2009 financial crisis with balance sheet strength</a:t>
            </a:r>
          </a:p>
          <a:p>
            <a:pPr marL="571500" marR="0" lvl="2" indent="0" algn="l" defTabSz="914400" rtl="0" eaLnBrk="0" fontAlgn="base" latinLnBrk="0" hangingPunct="0">
              <a:lnSpc>
                <a:spcPts val="2000"/>
              </a:lnSpc>
              <a:spcBef>
                <a:spcPct val="0"/>
              </a:spcBef>
              <a:spcAft>
                <a:spcPct val="0"/>
              </a:spcAft>
              <a:buClrTx/>
              <a:buSzPct val="60000"/>
              <a:buNone/>
              <a:tabLst/>
              <a:defRPr/>
            </a:pPr>
            <a:endParaRPr kumimoji="0" lang="en-US" sz="16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Enabled DWSN to emerge as a financially strong company, acquire seismic equipment  at reduced prices and participate in the market upswing</a:t>
            </a:r>
          </a:p>
          <a:p>
            <a:pPr marL="571500" marR="0" lvl="2" indent="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Substantial capital expenditures to acquire cable-less equipment</a:t>
            </a:r>
          </a:p>
          <a:p>
            <a:pPr marL="800100" marR="0" lvl="2" indent="0" algn="l" defTabSz="914400" rtl="0" eaLnBrk="0" fontAlgn="base" latinLnBrk="0" hangingPunct="0">
              <a:lnSpc>
                <a:spcPts val="2000"/>
              </a:lnSpc>
              <a:spcBef>
                <a:spcPct val="0"/>
              </a:spcBef>
              <a:spcAft>
                <a:spcPct val="0"/>
              </a:spcAft>
              <a:buClrTx/>
              <a:buSzPct val="60000"/>
              <a:buNone/>
              <a:tabLst/>
              <a:defRPr/>
            </a:pPr>
            <a:endParaRPr kumimoji="0" lang="en-US" sz="16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514350" marR="0" lvl="1"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cs typeface="+mn-cs"/>
              </a:rPr>
              <a:t>2014-2015 Oil Crash</a:t>
            </a: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Improved platform of services, equipment, and people combined with a stronger balance sheet following</a:t>
            </a:r>
            <a:r>
              <a:rPr kumimoji="0" lang="en-US" sz="1800" b="0" i="0" u="none" strike="noStrike" kern="1200" cap="none" spc="0" normalizeH="0" noProof="0" dirty="0" smtClean="0">
                <a:ln>
                  <a:noFill/>
                </a:ln>
                <a:solidFill>
                  <a:srgbClr val="000000"/>
                </a:solidFill>
                <a:effectLst/>
                <a:uLnTx/>
                <a:uFillTx/>
                <a:latin typeface="Calibri"/>
                <a:ea typeface="ＭＳ Ｐゴシック" charset="0"/>
                <a:cs typeface="+mn-cs"/>
              </a:rPr>
              <a:t> the</a:t>
            </a: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 merger with TGC Industries</a:t>
            </a:r>
          </a:p>
          <a:p>
            <a:pPr marL="571500" marR="0" lvl="2" indent="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Maintained focus on the balance sheet with an improved platform of services,</a:t>
            </a:r>
            <a:r>
              <a:rPr kumimoji="0" lang="en-US" sz="1800" b="0" i="0" u="none" strike="noStrike" kern="1200" cap="none" spc="0" normalizeH="0" noProof="0" dirty="0" smtClean="0">
                <a:ln>
                  <a:noFill/>
                </a:ln>
                <a:solidFill>
                  <a:srgbClr val="000000"/>
                </a:solidFill>
                <a:effectLst/>
                <a:uLnTx/>
                <a:uFillTx/>
                <a:latin typeface="Calibri"/>
                <a:ea typeface="ＭＳ Ｐゴシック" charset="0"/>
                <a:cs typeface="+mn-cs"/>
              </a:rPr>
              <a:t> equipment</a:t>
            </a: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 and people which </a:t>
            </a: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positions DWSN </a:t>
            </a: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rPr>
              <a:t>to participate in improving market conditions</a:t>
            </a:r>
          </a:p>
          <a:p>
            <a:pPr marL="571500" marR="0" lvl="2" indent="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742950" marR="0" lvl="2" indent="-1714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lang="en-US" sz="1800" dirty="0" smtClean="0">
                <a:latin typeface="Calibri"/>
              </a:rPr>
              <a:t>State-of-the-art equipment </a:t>
            </a:r>
            <a:r>
              <a:rPr lang="en-US" sz="1800" dirty="0" smtClean="0">
                <a:latin typeface="Calibri"/>
              </a:rPr>
              <a:t>base in place to capture improvement in market conditions</a:t>
            </a: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857250" marR="0" lvl="1" indent="-45720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0" marR="0" lvl="0" indent="0" algn="l" defTabSz="914400" rtl="0" eaLnBrk="0" fontAlgn="base" latinLnBrk="0" hangingPunct="0">
              <a:lnSpc>
                <a:spcPts val="2000"/>
              </a:lnSpc>
              <a:spcBef>
                <a:spcPct val="0"/>
              </a:spcBef>
              <a:spcAft>
                <a:spcPct val="0"/>
              </a:spcAft>
              <a:buClr>
                <a:srgbClr val="C00000"/>
              </a:buClr>
              <a:buSzPct val="60000"/>
              <a:buFont typeface="Wingdings 2" pitchFamily="18" charset="2"/>
              <a:buNone/>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p:txBody>
      </p:sp>
    </p:spTree>
    <p:extLst>
      <p:ext uri="{BB962C8B-B14F-4D97-AF65-F5344CB8AC3E}">
        <p14:creationId xmlns:p14="http://schemas.microsoft.com/office/powerpoint/2010/main" val="3659532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413"/>
            <a:ext cx="8414969" cy="474662"/>
          </a:xfrm>
        </p:spPr>
        <p:txBody>
          <a:bodyPr>
            <a:noAutofit/>
          </a:bodyPr>
          <a:lstStyle/>
          <a:p>
            <a:pPr algn="l">
              <a:defRPr/>
            </a:pPr>
            <a:r>
              <a:rPr lang="en-US" sz="3600" b="1" dirty="0" smtClean="0">
                <a:solidFill>
                  <a:schemeClr val="bg1"/>
                </a:solidFill>
                <a:latin typeface="Franklin Gothic Book" panose="020B0503020102020204" pitchFamily="34" charset="0"/>
              </a:rPr>
              <a:t>Maintaining Our Commitment</a:t>
            </a:r>
          </a:p>
        </p:txBody>
      </p:sp>
      <p:sp>
        <p:nvSpPr>
          <p:cNvPr id="6" name="Rectangle 3"/>
          <p:cNvSpPr txBox="1">
            <a:spLocks noChangeArrowheads="1"/>
          </p:cNvSpPr>
          <p:nvPr/>
        </p:nvSpPr>
        <p:spPr bwMode="auto">
          <a:xfrm>
            <a:off x="0" y="1143000"/>
            <a:ext cx="8877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857250" marR="0" lvl="1" indent="-4508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rPr>
              <a:t>Continue in our role as the industry leading full-service provider of data acquisition and data processing services</a:t>
            </a:r>
          </a:p>
          <a:p>
            <a:pPr marL="342900" marR="0" lvl="0" indent="-3429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857250" marR="0" lvl="1" indent="-45720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rPr>
              <a:t>Preserve a first-class Health, Safety, Security and Environmental Program</a:t>
            </a: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857250" marR="0" lvl="1" indent="-45720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rPr>
              <a:t>Ongoing commitment to superior land survey and permitting services, expanded repair capabilities, trucking services, data processing, technical advancements and dynamite energy source drilling services</a:t>
            </a: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857250" marR="0" lvl="1" indent="-45720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rPr>
              <a:t>Sustained top rated platform of shared resources -- people, equipment and services -- that benefit our clients, shareholders and employees</a:t>
            </a:r>
          </a:p>
          <a:p>
            <a:pPr marL="857250" marR="0" lvl="1" indent="-45720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857250" marR="0" lvl="1" indent="-45720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0" marR="0" lvl="0" indent="0" algn="l" defTabSz="914400" rtl="0" eaLnBrk="0" fontAlgn="base" latinLnBrk="0" hangingPunct="0">
              <a:lnSpc>
                <a:spcPts val="2000"/>
              </a:lnSpc>
              <a:spcBef>
                <a:spcPct val="0"/>
              </a:spcBef>
              <a:spcAft>
                <a:spcPct val="0"/>
              </a:spcAft>
              <a:buClr>
                <a:srgbClr val="C00000"/>
              </a:buClr>
              <a:buSzPct val="60000"/>
              <a:buFont typeface="Wingdings 2" pitchFamily="18" charset="2"/>
              <a:buNone/>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p:txBody>
      </p:sp>
    </p:spTree>
    <p:extLst>
      <p:ext uri="{BB962C8B-B14F-4D97-AF65-F5344CB8AC3E}">
        <p14:creationId xmlns:p14="http://schemas.microsoft.com/office/powerpoint/2010/main" val="109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098" name="Picture 2" descr="C:\Users\Jason\AppData\Local\Microsoft\Windows\Temporary Internet Files\Content.Outlook\412O5LZ7\DWSN- cover sl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4953000"/>
            <a:ext cx="4114800" cy="1323439"/>
          </a:xfrm>
          <a:prstGeom prst="rect">
            <a:avLst/>
          </a:prstGeom>
          <a:noFill/>
        </p:spPr>
        <p:txBody>
          <a:bodyPr wrap="square" rtlCol="0">
            <a:spAutoFit/>
          </a:bodyPr>
          <a:lstStyle/>
          <a:p>
            <a:pPr algn="ctr"/>
            <a:r>
              <a:rPr lang="en-US" sz="4000" b="1" dirty="0" smtClean="0">
                <a:solidFill>
                  <a:schemeClr val="bg1"/>
                </a:solidFill>
                <a:latin typeface="Franklin Gothic Book" panose="020B0503020102020204" pitchFamily="34" charset="0"/>
              </a:rPr>
              <a:t>OPERATIONS OVERVIEW</a:t>
            </a:r>
            <a:endParaRPr lang="en-US" sz="40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748707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Primary Business Drivers</a:t>
            </a:r>
          </a:p>
        </p:txBody>
      </p:sp>
      <p:sp>
        <p:nvSpPr>
          <p:cNvPr id="7" name="Content Placeholder 12"/>
          <p:cNvSpPr txBox="1">
            <a:spLocks/>
          </p:cNvSpPr>
          <p:nvPr/>
        </p:nvSpPr>
        <p:spPr bwMode="auto">
          <a:xfrm>
            <a:off x="169682" y="1166813"/>
            <a:ext cx="31883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panose="05000000000000000000" pitchFamily="2" charset="2"/>
              <a:buChar char="q"/>
              <a:tabLst/>
              <a:defRPr/>
            </a:pPr>
            <a:r>
              <a:rPr kumimoji="0" lang="en-US" sz="2100" b="0" i="0" u="none" strike="noStrike" kern="1200" cap="none" spc="0" normalizeH="0" baseline="0" noProof="0" dirty="0" smtClean="0">
                <a:ln>
                  <a:noFill/>
                </a:ln>
                <a:solidFill>
                  <a:srgbClr val="000000"/>
                </a:solidFill>
                <a:effectLst/>
                <a:uLnTx/>
                <a:uFillTx/>
                <a:latin typeface="Calibri"/>
                <a:ea typeface="ＭＳ Ｐゴシック" charset="0"/>
                <a:cs typeface="+mn-cs"/>
              </a:rPr>
              <a:t>Data Acquisition</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Design</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Permit</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Survey</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Field Operations</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Maintenance</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Support Functions</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Dynamite Energy Services</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Microseismic Monitoring</a:t>
            </a:r>
          </a:p>
          <a:p>
            <a:pPr marL="742950" marR="0" lvl="1" indent="-285750" algn="l" defTabSz="914400" rtl="0" eaLnBrk="0" fontAlgn="base" latinLnBrk="0" hangingPunct="0">
              <a:lnSpc>
                <a:spcPct val="100000"/>
              </a:lnSpc>
              <a:spcBef>
                <a:spcPct val="20000"/>
              </a:spcBef>
              <a:spcAft>
                <a:spcPct val="0"/>
              </a:spcAft>
              <a:buClr>
                <a:srgbClr val="FFFFFF">
                  <a:lumMod val="65000"/>
                </a:srgbClr>
              </a:buClr>
              <a:buSzPct val="60000"/>
              <a:buFont typeface="Wingdings" panose="05000000000000000000" pitchFamily="2" charset="2"/>
              <a:buChar char="q"/>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panose="05000000000000000000" pitchFamily="2" charset="2"/>
              <a:buChar char="q"/>
              <a:tabLst/>
              <a:defRPr/>
            </a:pPr>
            <a:r>
              <a:rPr kumimoji="0" lang="en-US" sz="2100" b="0" i="0" u="none" strike="noStrike" kern="1200" cap="none" spc="0" normalizeH="0" baseline="0" noProof="0" dirty="0" smtClean="0">
                <a:ln>
                  <a:noFill/>
                </a:ln>
                <a:solidFill>
                  <a:srgbClr val="000000"/>
                </a:solidFill>
                <a:effectLst/>
                <a:uLnTx/>
                <a:uFillTx/>
                <a:latin typeface="Calibri"/>
                <a:ea typeface="ＭＳ Ｐゴシック" charset="0"/>
                <a:cs typeface="+mn-cs"/>
              </a:rPr>
              <a:t>Data Processing</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Facilities in Midland, Oklahoma City, Houston</a:t>
            </a:r>
          </a:p>
          <a:p>
            <a:pPr marL="742950" marR="0" lvl="1" indent="-285750" algn="l" defTabSz="914400" rtl="0" eaLnBrk="0" fontAlgn="base" latinLnBrk="0" hangingPunct="0">
              <a:lnSpc>
                <a:spcPct val="100000"/>
              </a:lnSpc>
              <a:spcBef>
                <a:spcPct val="20000"/>
              </a:spcBef>
              <a:spcAft>
                <a:spcPct val="0"/>
              </a:spcAft>
              <a:buClr>
                <a:schemeClr val="tx1"/>
              </a:buClr>
              <a:buSzPct val="60000"/>
              <a:buFont typeface="Wingdings" panose="05000000000000000000" pitchFamily="2" charset="2"/>
              <a:buChar char="q"/>
              <a:tabLst/>
              <a:defRPr/>
            </a:pPr>
            <a:r>
              <a:rPr kumimoji="0" lang="en-US" sz="1700" b="0" i="0" u="none" strike="noStrike" kern="1200" cap="none" spc="0" normalizeH="0" baseline="0" noProof="0" dirty="0" smtClean="0">
                <a:ln>
                  <a:noFill/>
                </a:ln>
                <a:solidFill>
                  <a:srgbClr val="000000"/>
                </a:solidFill>
                <a:effectLst/>
                <a:uLnTx/>
                <a:uFillTx/>
                <a:latin typeface="Calibri"/>
                <a:ea typeface="ＭＳ Ｐゴシック" charset="0"/>
                <a:cs typeface="+mn-cs"/>
              </a:rPr>
              <a:t>In-field Services</a:t>
            </a:r>
          </a:p>
          <a:p>
            <a:pPr marL="342900" marR="0" lvl="0" indent="-342900" algn="l" defTabSz="914400" rtl="0" eaLnBrk="0" fontAlgn="base" latinLnBrk="0" hangingPunct="0">
              <a:lnSpc>
                <a:spcPct val="100000"/>
              </a:lnSpc>
              <a:spcBef>
                <a:spcPct val="20000"/>
              </a:spcBef>
              <a:spcAft>
                <a:spcPct val="0"/>
              </a:spcAft>
              <a:buClr>
                <a:srgbClr val="C00000"/>
              </a:buClr>
              <a:buSzPct val="60000"/>
              <a:buFont typeface="Wingdings 2" pitchFamily="18" charset="2"/>
              <a:buChar char="¤"/>
              <a:tabLst/>
              <a:defRPr/>
            </a:pPr>
            <a:endParaRPr kumimoji="0" lang="en-US" sz="32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371600"/>
            <a:ext cx="5337324" cy="3668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Areas of Operation</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2994" y="1981200"/>
            <a:ext cx="69770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822448" y="963498"/>
            <a:ext cx="7518154"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900"/>
              </a:spcBef>
              <a:spcAft>
                <a:spcPct val="0"/>
              </a:spcAft>
              <a:buClr>
                <a:srgbClr val="000000"/>
              </a:buClr>
              <a:buSzPct val="60000"/>
              <a:buFont typeface="Wingdings" panose="05000000000000000000" pitchFamily="2" charset="2"/>
              <a:buChar char="q"/>
              <a:tabLst/>
              <a:defRPr/>
            </a:pPr>
            <a:r>
              <a:rPr kumimoji="0" lang="en-US" sz="2100" b="0" i="0" u="none" strike="noStrike" kern="1200" cap="none" spc="0" normalizeH="0" baseline="0" noProof="0" dirty="0" smtClean="0">
                <a:ln>
                  <a:noFill/>
                </a:ln>
                <a:solidFill>
                  <a:srgbClr val="000000"/>
                </a:solidFill>
                <a:effectLst/>
                <a:uLnTx/>
                <a:uFillTx/>
                <a:latin typeface="Calibri"/>
                <a:ea typeface="ＭＳ Ｐゴシック" charset="0"/>
              </a:rPr>
              <a:t>Activity currently focused in the Permian Basin, Delaware Basin, Southeast US and the Oklahoma SCOOP Stack</a:t>
            </a:r>
            <a:endParaRPr kumimoji="0" lang="en-US" sz="2100" b="0" i="0" u="none" strike="noStrike" kern="1200" cap="none" spc="0" normalizeH="0" baseline="0" noProof="0" dirty="0">
              <a:ln>
                <a:noFill/>
              </a:ln>
              <a:solidFill>
                <a:srgbClr val="000000"/>
              </a:solidFill>
              <a:effectLst/>
              <a:uLnTx/>
              <a:uFillTx/>
              <a:latin typeface="Calibri"/>
              <a:ea typeface="ＭＳ Ｐゴシック" charset="0"/>
            </a:endParaRPr>
          </a:p>
        </p:txBody>
      </p:sp>
    </p:spTree>
    <p:extLst>
      <p:ext uri="{BB962C8B-B14F-4D97-AF65-F5344CB8AC3E}">
        <p14:creationId xmlns:p14="http://schemas.microsoft.com/office/powerpoint/2010/main" val="352106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5413"/>
            <a:ext cx="8686800" cy="474662"/>
          </a:xfrm>
        </p:spPr>
        <p:txBody>
          <a:bodyPr>
            <a:noAutofit/>
          </a:bodyPr>
          <a:lstStyle/>
          <a:p>
            <a:pPr algn="l"/>
            <a:r>
              <a:rPr lang="en-US" sz="3600" b="1" dirty="0" smtClean="0">
                <a:solidFill>
                  <a:schemeClr val="bg1"/>
                </a:solidFill>
                <a:latin typeface="Franklin Gothic Book" panose="020B0503020102020204" pitchFamily="34" charset="0"/>
              </a:rPr>
              <a:t>Canadian Strength</a:t>
            </a:r>
            <a:endParaRPr lang="en-US" sz="3600" b="1" dirty="0">
              <a:solidFill>
                <a:schemeClr val="bg1"/>
              </a:solidFill>
              <a:latin typeface="Franklin Gothic Book" panose="020B0503020102020204" pitchFamily="34" charset="0"/>
            </a:endParaRPr>
          </a:p>
        </p:txBody>
      </p:sp>
      <p:sp>
        <p:nvSpPr>
          <p:cNvPr id="5" name="Content Placeholder 2"/>
          <p:cNvSpPr txBox="1">
            <a:spLocks/>
          </p:cNvSpPr>
          <p:nvPr/>
        </p:nvSpPr>
        <p:spPr bwMode="auto">
          <a:xfrm>
            <a:off x="609600" y="1085055"/>
            <a:ext cx="34433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900"/>
              </a:spcBef>
              <a:spcAft>
                <a:spcPct val="0"/>
              </a:spcAft>
              <a:buClr>
                <a:srgbClr val="000000"/>
              </a:buClr>
              <a:buSzPct val="60000"/>
              <a:buFont typeface="Wingdings" panose="05000000000000000000" pitchFamily="2" charset="2"/>
              <a:buChar char="q"/>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charset="0"/>
              </a:rPr>
              <a:t>Eagle Canada is a wholly owned subsidiary of DWSN</a:t>
            </a:r>
          </a:p>
          <a:p>
            <a:pPr marL="342900" marR="0" lvl="0" indent="-342900" algn="l" defTabSz="914400" rtl="0" eaLnBrk="0" fontAlgn="base" latinLnBrk="0" hangingPunct="0">
              <a:lnSpc>
                <a:spcPct val="100000"/>
              </a:lnSpc>
              <a:spcBef>
                <a:spcPts val="1900"/>
              </a:spcBef>
              <a:spcAft>
                <a:spcPct val="0"/>
              </a:spcAft>
              <a:buClr>
                <a:srgbClr val="000000"/>
              </a:buClr>
              <a:buSzPct val="60000"/>
              <a:buFont typeface="Wingdings" panose="05000000000000000000" pitchFamily="2" charset="2"/>
              <a:buChar char="q"/>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charset="0"/>
              </a:rPr>
              <a:t>Industry leader in the Canadian market </a:t>
            </a:r>
          </a:p>
          <a:p>
            <a:pPr marL="342900" marR="0" lvl="0" indent="-342900" algn="l" defTabSz="914400" rtl="0" eaLnBrk="0" fontAlgn="base" latinLnBrk="0" hangingPunct="0">
              <a:lnSpc>
                <a:spcPct val="100000"/>
              </a:lnSpc>
              <a:spcBef>
                <a:spcPts val="1900"/>
              </a:spcBef>
              <a:spcAft>
                <a:spcPct val="0"/>
              </a:spcAft>
              <a:buClr>
                <a:srgbClr val="000000"/>
              </a:buClr>
              <a:buSzPct val="60000"/>
              <a:buFont typeface="Wingdings" panose="05000000000000000000" pitchFamily="2" charset="2"/>
              <a:buChar char="q"/>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charset="0"/>
              </a:rPr>
              <a:t>Leveraging Eagle Canada’s existing relationships and strong brand name recognition</a:t>
            </a:r>
          </a:p>
          <a:p>
            <a:pPr marL="342900" marR="0" lvl="0" indent="-342900" algn="l" defTabSz="914400" rtl="0" eaLnBrk="0" fontAlgn="base" latinLnBrk="0" hangingPunct="0">
              <a:lnSpc>
                <a:spcPct val="100000"/>
              </a:lnSpc>
              <a:spcBef>
                <a:spcPts val="1900"/>
              </a:spcBef>
              <a:spcAft>
                <a:spcPct val="0"/>
              </a:spcAft>
              <a:buClr>
                <a:srgbClr val="000000"/>
              </a:buClr>
              <a:buSzPct val="60000"/>
              <a:buFont typeface="Wingdings" panose="05000000000000000000" pitchFamily="2" charset="2"/>
              <a:buChar char="q"/>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charset="0"/>
              </a:rPr>
              <a:t>Streamlined operations increases efficiencies and lowers costs </a:t>
            </a:r>
          </a:p>
          <a:p>
            <a:pPr marL="342900" marR="0" lvl="0" indent="-342900" algn="l" defTabSz="914400" rtl="0" eaLnBrk="0" fontAlgn="base" latinLnBrk="0" hangingPunct="0">
              <a:lnSpc>
                <a:spcPct val="100000"/>
              </a:lnSpc>
              <a:spcBef>
                <a:spcPts val="1900"/>
              </a:spcBef>
              <a:spcAft>
                <a:spcPct val="0"/>
              </a:spcAft>
              <a:buClr>
                <a:srgbClr val="C00000"/>
              </a:buClr>
              <a:buSzPct val="60000"/>
              <a:buFont typeface="Wingdings 2" pitchFamily="18" charset="2"/>
              <a:buChar char="¤"/>
              <a:tabLst/>
              <a:defRPr/>
            </a:pPr>
            <a:endParaRPr kumimoji="0" lang="en-US" sz="2100" b="0" i="0" u="none" strike="noStrike" kern="1200" cap="none" spc="0" normalizeH="0" baseline="0" noProof="0" dirty="0" smtClean="0">
              <a:ln>
                <a:noFill/>
              </a:ln>
              <a:solidFill>
                <a:srgbClr val="000000"/>
              </a:solidFill>
              <a:effectLst/>
              <a:uLnTx/>
              <a:uFillTx/>
              <a:latin typeface="Calibri"/>
              <a:ea typeface="ＭＳ Ｐゴシック" charset="0"/>
            </a:endParaRPr>
          </a:p>
          <a:p>
            <a:pPr marL="342900" marR="0" lvl="0" indent="-342900" algn="l" defTabSz="914400" rtl="0" eaLnBrk="0" fontAlgn="base" latinLnBrk="0" hangingPunct="0">
              <a:lnSpc>
                <a:spcPct val="100000"/>
              </a:lnSpc>
              <a:spcBef>
                <a:spcPts val="1900"/>
              </a:spcBef>
              <a:spcAft>
                <a:spcPct val="0"/>
              </a:spcAft>
              <a:buClr>
                <a:srgbClr val="C00000"/>
              </a:buClr>
              <a:buSzPct val="60000"/>
              <a:buFont typeface="Wingdings 2" pitchFamily="18" charset="2"/>
              <a:buChar char="¤"/>
              <a:tabLst/>
              <a:defRPr/>
            </a:pPr>
            <a:endParaRPr kumimoji="0" lang="en-US" sz="2100" b="0" i="0" u="none" strike="noStrike" kern="1200" cap="none" spc="0" normalizeH="0" baseline="0" noProof="0" dirty="0" smtClean="0">
              <a:ln>
                <a:noFill/>
              </a:ln>
              <a:solidFill>
                <a:srgbClr val="000000"/>
              </a:solidFill>
              <a:effectLst/>
              <a:uLnTx/>
              <a:uFillTx/>
              <a:latin typeface="Calibri"/>
              <a:ea typeface="ＭＳ Ｐゴシック" charset="0"/>
            </a:endParaRPr>
          </a:p>
          <a:p>
            <a:pPr marL="342900" marR="0" lvl="0" indent="-342900" algn="l" defTabSz="914400" rtl="0" eaLnBrk="0" fontAlgn="base" latinLnBrk="0" hangingPunct="0">
              <a:lnSpc>
                <a:spcPct val="100000"/>
              </a:lnSpc>
              <a:spcBef>
                <a:spcPts val="1900"/>
              </a:spcBef>
              <a:spcAft>
                <a:spcPct val="0"/>
              </a:spcAft>
              <a:buClr>
                <a:srgbClr val="C00000"/>
              </a:buClr>
              <a:buSzPct val="60000"/>
              <a:buFont typeface="Wingdings 2" pitchFamily="18" charset="2"/>
              <a:buChar char="¤"/>
              <a:tabLst/>
              <a:defRPr/>
            </a:pPr>
            <a:endParaRPr kumimoji="0" lang="en-US" sz="2100" b="0" i="0" u="none" strike="noStrike" kern="1200" cap="none" spc="0" normalizeH="0" baseline="0" noProof="0" dirty="0">
              <a:ln>
                <a:noFill/>
              </a:ln>
              <a:solidFill>
                <a:srgbClr val="000000"/>
              </a:solidFill>
              <a:effectLst/>
              <a:uLnTx/>
              <a:uFillTx/>
              <a:latin typeface="Calibri"/>
              <a:ea typeface="ＭＳ Ｐゴシック" charset="0"/>
            </a:endParaRPr>
          </a:p>
        </p:txBody>
      </p:sp>
      <p:grpSp>
        <p:nvGrpSpPr>
          <p:cNvPr id="6" name="Group 5"/>
          <p:cNvGrpSpPr/>
          <p:nvPr/>
        </p:nvGrpSpPr>
        <p:grpSpPr>
          <a:xfrm>
            <a:off x="4419600" y="762000"/>
            <a:ext cx="4511675" cy="4233862"/>
            <a:chOff x="3480477" y="1354138"/>
            <a:chExt cx="4511675" cy="4233862"/>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0477" y="1354138"/>
              <a:ext cx="4511675"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936215" y="4024313"/>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charset="0"/>
                  <a:ea typeface="ＭＳ Ｐゴシック" pitchFamily="1" charset="-128"/>
                  <a:cs typeface="Arial" charset="0"/>
                </a:rPr>
                <a:t>Canada</a:t>
              </a:r>
            </a:p>
          </p:txBody>
        </p:sp>
        <p:grpSp>
          <p:nvGrpSpPr>
            <p:cNvPr id="9" name="Group 18"/>
            <p:cNvGrpSpPr>
              <a:grpSpLocks/>
            </p:cNvGrpSpPr>
            <p:nvPr/>
          </p:nvGrpSpPr>
          <p:grpSpPr bwMode="auto">
            <a:xfrm>
              <a:off x="4339315" y="3940175"/>
              <a:ext cx="654050" cy="401638"/>
              <a:chOff x="10634688" y="830484"/>
              <a:chExt cx="653374" cy="400423"/>
            </a:xfrm>
          </p:grpSpPr>
          <p:sp>
            <p:nvSpPr>
              <p:cNvPr id="10" name="AutoShape 9"/>
              <p:cNvSpPr>
                <a:spLocks noChangeAspect="1" noChangeArrowheads="1"/>
              </p:cNvSpPr>
              <p:nvPr/>
            </p:nvSpPr>
            <p:spPr bwMode="auto">
              <a:xfrm>
                <a:off x="10730259" y="1045268"/>
                <a:ext cx="177972" cy="185639"/>
              </a:xfrm>
              <a:custGeom>
                <a:avLst/>
                <a:gdLst>
                  <a:gd name="T0" fmla="*/ 88986 w 177972"/>
                  <a:gd name="T1" fmla="*/ 0 h 185638"/>
                  <a:gd name="T2" fmla="*/ 0 w 177972"/>
                  <a:gd name="T3" fmla="*/ 70907 h 185638"/>
                  <a:gd name="T4" fmla="*/ 33990 w 177972"/>
                  <a:gd name="T5" fmla="*/ 185692 h 185638"/>
                  <a:gd name="T6" fmla="*/ 143982 w 177972"/>
                  <a:gd name="T7" fmla="*/ 185692 h 185638"/>
                  <a:gd name="T8" fmla="*/ 177972 w 177972"/>
                  <a:gd name="T9" fmla="*/ 70907 h 185638"/>
                  <a:gd name="T10" fmla="*/ 17694720 60000 65536"/>
                  <a:gd name="T11" fmla="*/ 11796480 60000 65536"/>
                  <a:gd name="T12" fmla="*/ 5898240 60000 65536"/>
                  <a:gd name="T13" fmla="*/ 5898240 60000 65536"/>
                  <a:gd name="T14" fmla="*/ 0 60000 65536"/>
                  <a:gd name="T15" fmla="*/ 54997 w 177972"/>
                  <a:gd name="T16" fmla="*/ 70908 h 185638"/>
                  <a:gd name="T17" fmla="*/ 122975 w 177972"/>
                  <a:gd name="T18" fmla="*/ 141814 h 185638"/>
                </a:gdLst>
                <a:ahLst/>
                <a:cxnLst>
                  <a:cxn ang="T10">
                    <a:pos x="T0" y="T1"/>
                  </a:cxn>
                  <a:cxn ang="T11">
                    <a:pos x="T2" y="T3"/>
                  </a:cxn>
                  <a:cxn ang="T12">
                    <a:pos x="T4" y="T5"/>
                  </a:cxn>
                  <a:cxn ang="T13">
                    <a:pos x="T6" y="T7"/>
                  </a:cxn>
                  <a:cxn ang="T14">
                    <a:pos x="T8" y="T9"/>
                  </a:cxn>
                </a:cxnLst>
                <a:rect l="T15" t="T16" r="T17" b="T18"/>
                <a:pathLst>
                  <a:path w="177972" h="185638">
                    <a:moveTo>
                      <a:pt x="0" y="70907"/>
                    </a:moveTo>
                    <a:lnTo>
                      <a:pt x="67980" y="70908"/>
                    </a:lnTo>
                    <a:lnTo>
                      <a:pt x="88986" y="0"/>
                    </a:lnTo>
                    <a:lnTo>
                      <a:pt x="109992" y="70908"/>
                    </a:lnTo>
                    <a:lnTo>
                      <a:pt x="177972" y="70907"/>
                    </a:lnTo>
                    <a:lnTo>
                      <a:pt x="122975" y="114730"/>
                    </a:lnTo>
                    <a:lnTo>
                      <a:pt x="143982" y="185637"/>
                    </a:lnTo>
                    <a:lnTo>
                      <a:pt x="88986" y="141814"/>
                    </a:lnTo>
                    <a:lnTo>
                      <a:pt x="33990" y="185637"/>
                    </a:lnTo>
                    <a:lnTo>
                      <a:pt x="54997" y="114730"/>
                    </a:lnTo>
                    <a:lnTo>
                      <a:pt x="0" y="70907"/>
                    </a:lnTo>
                    <a:close/>
                  </a:path>
                </a:pathLst>
              </a:custGeom>
              <a:solidFill>
                <a:srgbClr val="FF0000"/>
              </a:solidFill>
              <a:ln w="9525">
                <a:solidFill>
                  <a:srgbClr val="000000"/>
                </a:solidFill>
                <a:miter lim="800000"/>
                <a:headEnd/>
                <a:tailEnd/>
              </a:ln>
              <a:effectLst>
                <a:outerShdw dist="38100" dir="2700000" algn="tl" rotWithShape="0">
                  <a:srgbClr val="000000">
                    <a:alpha val="39998"/>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pitchFamily="1" charset="-128"/>
                </a:endParaRPr>
              </a:p>
            </p:txBody>
          </p:sp>
          <p:sp>
            <p:nvSpPr>
              <p:cNvPr id="11" name="Text Box 10"/>
              <p:cNvSpPr txBox="1">
                <a:spLocks noChangeArrowheads="1"/>
              </p:cNvSpPr>
              <p:nvPr/>
            </p:nvSpPr>
            <p:spPr bwMode="auto">
              <a:xfrm>
                <a:off x="10634688" y="830484"/>
                <a:ext cx="653374" cy="24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charset="0"/>
                    <a:ea typeface="ＭＳ Ｐゴシック" pitchFamily="1" charset="-128"/>
                  </a:rPr>
                  <a:t>Calgary</a:t>
                </a:r>
              </a:p>
            </p:txBody>
          </p:sp>
        </p:grpSp>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880" y="4288312"/>
            <a:ext cx="1543215" cy="141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4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 y="159712"/>
            <a:ext cx="8597828" cy="423430"/>
          </a:xfrm>
        </p:spPr>
        <p:txBody>
          <a:bodyPr>
            <a:noAutofit/>
          </a:bodyPr>
          <a:lstStyle/>
          <a:p>
            <a:pPr algn="l">
              <a:defRPr/>
            </a:pPr>
            <a:r>
              <a:rPr lang="en-US" sz="3600" b="1" dirty="0" smtClean="0">
                <a:solidFill>
                  <a:schemeClr val="bg1"/>
                </a:solidFill>
                <a:latin typeface="Franklin Gothic Book" panose="020B0503020102020204" pitchFamily="34" charset="0"/>
              </a:rPr>
              <a:t>Robust Inventory Drives Results</a:t>
            </a:r>
          </a:p>
        </p:txBody>
      </p:sp>
      <p:sp>
        <p:nvSpPr>
          <p:cNvPr id="5" name="Content Placeholder 10"/>
          <p:cNvSpPr>
            <a:spLocks noGrp="1"/>
          </p:cNvSpPr>
          <p:nvPr>
            <p:ph idx="1"/>
          </p:nvPr>
        </p:nvSpPr>
        <p:spPr>
          <a:xfrm>
            <a:off x="152400" y="1143000"/>
            <a:ext cx="5052769" cy="4495800"/>
          </a:xfrm>
        </p:spPr>
        <p:txBody>
          <a:bodyPr/>
          <a:lstStyle/>
          <a:p>
            <a:pPr marL="0" indent="0">
              <a:buNone/>
            </a:pPr>
            <a:r>
              <a:rPr lang="en-US" sz="2400" b="1" dirty="0" smtClean="0">
                <a:ea typeface="ＭＳ Ｐゴシック" pitchFamily="1" charset="-128"/>
              </a:rPr>
              <a:t>14 Crew Capacity</a:t>
            </a:r>
          </a:p>
          <a:p>
            <a:pPr marL="571500" lvl="1" indent="-288925">
              <a:buClrTx/>
              <a:buFont typeface="Wingdings" panose="05000000000000000000" pitchFamily="2" charset="2"/>
              <a:buChar char="q"/>
            </a:pPr>
            <a:r>
              <a:rPr lang="en-US" sz="2000" dirty="0" smtClean="0">
                <a:ea typeface="ＭＳ Ｐゴシック" pitchFamily="1" charset="-128"/>
              </a:rPr>
              <a:t>4 ARAM ARIES Systems</a:t>
            </a:r>
          </a:p>
          <a:p>
            <a:pPr marL="571500" lvl="1" indent="-288925">
              <a:buClrTx/>
              <a:buFont typeface="Wingdings" panose="05000000000000000000" pitchFamily="2" charset="2"/>
              <a:buChar char="q"/>
            </a:pPr>
            <a:r>
              <a:rPr lang="en-US" sz="2000" dirty="0" smtClean="0">
                <a:ea typeface="ＭＳ Ｐゴシック" pitchFamily="1" charset="-128"/>
              </a:rPr>
              <a:t>8 GSR Systems</a:t>
            </a:r>
          </a:p>
          <a:p>
            <a:pPr marL="571500" lvl="1" indent="-288925">
              <a:buClrTx/>
              <a:buFont typeface="Wingdings" panose="05000000000000000000" pitchFamily="2" charset="2"/>
              <a:buChar char="q"/>
            </a:pPr>
            <a:r>
              <a:rPr lang="en-US" sz="2000" dirty="0" smtClean="0">
                <a:ea typeface="ＭＳ Ｐゴシック" pitchFamily="1" charset="-128"/>
              </a:rPr>
              <a:t>24,000 INOVA Hawk Channel System</a:t>
            </a:r>
          </a:p>
          <a:p>
            <a:pPr marL="571500" lvl="1" indent="-288925">
              <a:buClrTx/>
              <a:buFont typeface="Wingdings" panose="05000000000000000000" pitchFamily="2" charset="2"/>
              <a:buChar char="q"/>
            </a:pPr>
            <a:r>
              <a:rPr lang="en-US" sz="2000" dirty="0" smtClean="0">
                <a:ea typeface="ＭＳ Ｐゴシック" pitchFamily="1" charset="-128"/>
              </a:rPr>
              <a:t>170,000 channels of GSR multi-channel boxes with 3-C geophones </a:t>
            </a:r>
          </a:p>
          <a:p>
            <a:pPr lvl="1">
              <a:buClr>
                <a:srgbClr val="A6A6A6"/>
              </a:buClr>
            </a:pPr>
            <a:endParaRPr lang="en-US" sz="1800" dirty="0" smtClean="0">
              <a:ea typeface="ＭＳ Ｐゴシック" pitchFamily="1" charset="-128"/>
            </a:endParaRPr>
          </a:p>
          <a:p>
            <a:pPr marL="0" indent="0">
              <a:spcBef>
                <a:spcPts val="1200"/>
              </a:spcBef>
              <a:buNone/>
            </a:pPr>
            <a:r>
              <a:rPr lang="en-US" sz="2400" b="1" dirty="0" smtClean="0">
                <a:ea typeface="ＭＳ Ｐゴシック" pitchFamily="1" charset="-128"/>
              </a:rPr>
              <a:t>Recording Channels</a:t>
            </a:r>
          </a:p>
          <a:p>
            <a:pPr marL="571500" lvl="1" indent="-288925">
              <a:buClrTx/>
              <a:buFont typeface="Wingdings" panose="05000000000000000000" pitchFamily="2" charset="2"/>
              <a:buChar char="q"/>
            </a:pPr>
            <a:r>
              <a:rPr lang="en-US" sz="2000" dirty="0" smtClean="0">
                <a:ea typeface="ＭＳ Ｐゴシック" pitchFamily="1" charset="-128"/>
              </a:rPr>
              <a:t>275,000</a:t>
            </a:r>
            <a:endParaRPr lang="en-US" sz="1500" dirty="0" smtClean="0">
              <a:ea typeface="ＭＳ Ｐゴシック" pitchFamily="1" charset="-128"/>
            </a:endParaRPr>
          </a:p>
        </p:txBody>
      </p:sp>
      <p:sp>
        <p:nvSpPr>
          <p:cNvPr id="6" name="TextBox 5"/>
          <p:cNvSpPr txBox="1"/>
          <p:nvPr/>
        </p:nvSpPr>
        <p:spPr>
          <a:xfrm>
            <a:off x="5431412" y="1143000"/>
            <a:ext cx="3026788" cy="4739759"/>
          </a:xfrm>
          <a:prstGeom prst="rect">
            <a:avLst/>
          </a:prstGeom>
          <a:noFill/>
        </p:spPr>
        <p:txBody>
          <a:bodyPr wrap="square" rtlCol="0">
            <a:spAutoFit/>
          </a:bodyPr>
          <a:lstStyle/>
          <a:p>
            <a:pPr>
              <a:spcBef>
                <a:spcPts val="1200"/>
              </a:spcBef>
            </a:pPr>
            <a:r>
              <a:rPr lang="en-US" sz="2400" b="1" dirty="0">
                <a:latin typeface="+mn-lt"/>
              </a:rPr>
              <a:t>Vibrator Energy Source </a:t>
            </a:r>
            <a:r>
              <a:rPr lang="en-US" sz="2400" b="1" dirty="0" smtClean="0">
                <a:latin typeface="+mn-lt"/>
              </a:rPr>
              <a:t>Units</a:t>
            </a:r>
          </a:p>
          <a:p>
            <a:pPr marL="342900" indent="-342900">
              <a:spcBef>
                <a:spcPts val="1200"/>
              </a:spcBef>
              <a:buFont typeface="Wingdings" charset="2"/>
              <a:buChar char=""/>
            </a:pPr>
            <a:r>
              <a:rPr lang="en-US" sz="2000" dirty="0" smtClean="0">
                <a:latin typeface="+mn-lt"/>
              </a:rPr>
              <a:t>209 </a:t>
            </a:r>
            <a:r>
              <a:rPr lang="en-US" sz="2000" dirty="0">
                <a:latin typeface="+mn-lt"/>
              </a:rPr>
              <a:t>energy source </a:t>
            </a:r>
            <a:r>
              <a:rPr lang="en-US" sz="2000" dirty="0" smtClean="0">
                <a:latin typeface="+mn-lt"/>
              </a:rPr>
              <a:t>units</a:t>
            </a:r>
          </a:p>
          <a:p>
            <a:pPr marL="342900" indent="-342900">
              <a:spcBef>
                <a:spcPts val="1200"/>
              </a:spcBef>
              <a:buFont typeface="Wingdings" charset="2"/>
              <a:buChar char=""/>
            </a:pPr>
            <a:r>
              <a:rPr lang="en-US" sz="2000" dirty="0" smtClean="0">
                <a:latin typeface="+mn-lt"/>
              </a:rPr>
              <a:t>8 Envirovib </a:t>
            </a:r>
            <a:r>
              <a:rPr lang="en-US" sz="2000" dirty="0">
                <a:latin typeface="+mn-lt"/>
              </a:rPr>
              <a:t>units</a:t>
            </a:r>
          </a:p>
          <a:p>
            <a:pPr>
              <a:spcBef>
                <a:spcPts val="1200"/>
              </a:spcBef>
            </a:pPr>
            <a:endParaRPr lang="en-US" b="1" dirty="0" smtClean="0"/>
          </a:p>
          <a:p>
            <a:pPr>
              <a:spcBef>
                <a:spcPts val="1200"/>
              </a:spcBef>
            </a:pPr>
            <a:r>
              <a:rPr lang="en-US" sz="2400" b="1" dirty="0" smtClean="0">
                <a:latin typeface="+mn-lt"/>
              </a:rPr>
              <a:t>Data </a:t>
            </a:r>
            <a:r>
              <a:rPr lang="en-US" sz="2400" b="1" dirty="0">
                <a:latin typeface="+mn-lt"/>
              </a:rPr>
              <a:t>Processing Services </a:t>
            </a:r>
            <a:endParaRPr lang="en-US" sz="2400" b="1" dirty="0" smtClean="0">
              <a:latin typeface="+mn-lt"/>
            </a:endParaRPr>
          </a:p>
          <a:p>
            <a:pPr marL="342900" indent="-342900">
              <a:spcBef>
                <a:spcPts val="1200"/>
              </a:spcBef>
              <a:buFont typeface="Wingdings" charset="2"/>
              <a:buChar char="q"/>
            </a:pPr>
            <a:r>
              <a:rPr lang="en-US" sz="2000" dirty="0" smtClean="0"/>
              <a:t>Houston</a:t>
            </a:r>
          </a:p>
          <a:p>
            <a:pPr marL="342900" indent="-342900">
              <a:spcBef>
                <a:spcPts val="1200"/>
              </a:spcBef>
              <a:buFont typeface="Wingdings" charset="2"/>
              <a:buChar char="q"/>
            </a:pPr>
            <a:r>
              <a:rPr lang="en-US" sz="2000" dirty="0" smtClean="0"/>
              <a:t>Oklahoma City</a:t>
            </a:r>
          </a:p>
          <a:p>
            <a:pPr marL="342900" indent="-342900">
              <a:spcBef>
                <a:spcPts val="1200"/>
              </a:spcBef>
              <a:buFont typeface="Wingdings" charset="2"/>
              <a:buChar char="q"/>
            </a:pPr>
            <a:r>
              <a:rPr lang="en-US" sz="2000" dirty="0" smtClean="0"/>
              <a:t>Midland</a:t>
            </a:r>
            <a:endParaRPr lang="en-US" sz="2000" dirty="0"/>
          </a:p>
          <a:p>
            <a:endParaRPr lang="en-US" dirty="0"/>
          </a:p>
        </p:txBody>
      </p:sp>
    </p:spTree>
    <p:extLst>
      <p:ext uri="{BB962C8B-B14F-4D97-AF65-F5344CB8AC3E}">
        <p14:creationId xmlns:p14="http://schemas.microsoft.com/office/powerpoint/2010/main" val="3210898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2016 Overview</a:t>
            </a:r>
          </a:p>
        </p:txBody>
      </p:sp>
      <p:sp>
        <p:nvSpPr>
          <p:cNvPr id="5" name="Rectangle 3"/>
          <p:cNvSpPr>
            <a:spLocks noGrp="1" noChangeArrowheads="1"/>
          </p:cNvSpPr>
          <p:nvPr>
            <p:ph idx="1"/>
          </p:nvPr>
        </p:nvSpPr>
        <p:spPr>
          <a:xfrm>
            <a:off x="685800" y="838200"/>
            <a:ext cx="7787140" cy="5510485"/>
          </a:xfrm>
        </p:spPr>
        <p:txBody>
          <a:bodyPr tIns="0" bIns="0"/>
          <a:lstStyle/>
          <a:p>
            <a:pPr>
              <a:spcBef>
                <a:spcPts val="1600"/>
              </a:spcBef>
            </a:pPr>
            <a:endParaRPr lang="en-US" sz="2000" dirty="0" smtClean="0"/>
          </a:p>
          <a:p>
            <a:pPr>
              <a:spcBef>
                <a:spcPts val="1600"/>
              </a:spcBef>
              <a:buClrTx/>
              <a:buFont typeface="Wingdings" panose="05000000000000000000" pitchFamily="2" charset="2"/>
              <a:buChar char="q"/>
            </a:pPr>
            <a:r>
              <a:rPr lang="en-US" sz="2200" dirty="0" smtClean="0"/>
              <a:t>Demand for DWSN services anticipated to be at reduced levels</a:t>
            </a:r>
          </a:p>
          <a:p>
            <a:pPr>
              <a:spcBef>
                <a:spcPts val="1600"/>
              </a:spcBef>
              <a:buClrTx/>
              <a:buFont typeface="Wingdings" panose="05000000000000000000" pitchFamily="2" charset="2"/>
              <a:buChar char="q"/>
            </a:pPr>
            <a:r>
              <a:rPr lang="en-US" sz="2200" dirty="0" smtClean="0"/>
              <a:t>Balance sheet strength remains strong with approximately $72,602,000 of </a:t>
            </a:r>
            <a:r>
              <a:rPr lang="en-US" sz="2200" dirty="0"/>
              <a:t>working capital and </a:t>
            </a:r>
            <a:r>
              <a:rPr lang="en-US" sz="2200" dirty="0" smtClean="0"/>
              <a:t>approximately $12,183,000 of debt as of September 30, 2015</a:t>
            </a:r>
          </a:p>
          <a:p>
            <a:pPr>
              <a:spcBef>
                <a:spcPts val="1600"/>
              </a:spcBef>
              <a:buClrTx/>
              <a:buFont typeface="Wingdings" panose="05000000000000000000" pitchFamily="2" charset="2"/>
              <a:buChar char="q"/>
            </a:pPr>
            <a:r>
              <a:rPr lang="en-US" sz="2200" dirty="0" smtClean="0">
                <a:ea typeface="ＭＳ Ｐゴシック" pitchFamily="1" charset="-128"/>
              </a:rPr>
              <a:t>2016 Capex anticipated to be at maintenance levels of less than $10,000,000</a:t>
            </a:r>
          </a:p>
          <a:p>
            <a:pPr marL="342900" lvl="2" indent="-342900">
              <a:spcBef>
                <a:spcPts val="1600"/>
              </a:spcBef>
              <a:buClrTx/>
              <a:buFont typeface="Wingdings" panose="05000000000000000000" pitchFamily="2" charset="2"/>
              <a:buChar char="q"/>
            </a:pPr>
            <a:r>
              <a:rPr lang="en-US" sz="2200" dirty="0" smtClean="0"/>
              <a:t>Expanded </a:t>
            </a:r>
            <a:r>
              <a:rPr lang="en-US" sz="2200" dirty="0"/>
              <a:t>channel count </a:t>
            </a:r>
            <a:r>
              <a:rPr lang="en-US" sz="2200" dirty="0" smtClean="0"/>
              <a:t>shortens </a:t>
            </a:r>
            <a:r>
              <a:rPr lang="en-US" sz="2200" dirty="0"/>
              <a:t>cycle times and </a:t>
            </a:r>
            <a:r>
              <a:rPr lang="en-US" sz="2200" dirty="0" smtClean="0"/>
              <a:t>provides </a:t>
            </a:r>
            <a:r>
              <a:rPr lang="en-US" sz="2200" dirty="0"/>
              <a:t>higher resolution </a:t>
            </a:r>
            <a:r>
              <a:rPr lang="en-US" sz="2200" dirty="0" smtClean="0"/>
              <a:t>images</a:t>
            </a:r>
          </a:p>
          <a:p>
            <a:pPr marL="342900" lvl="2" indent="-342900">
              <a:spcBef>
                <a:spcPts val="1600"/>
              </a:spcBef>
              <a:buClrTx/>
              <a:buFont typeface="Wingdings" panose="05000000000000000000" pitchFamily="2" charset="2"/>
              <a:buChar char="q"/>
            </a:pPr>
            <a:r>
              <a:rPr lang="en-US" sz="2200" dirty="0" smtClean="0"/>
              <a:t>Continued use of Multi-Component equipment</a:t>
            </a:r>
            <a:endParaRPr lang="en-US" sz="2200" dirty="0"/>
          </a:p>
          <a:p>
            <a:pPr>
              <a:spcBef>
                <a:spcPts val="1600"/>
              </a:spcBef>
              <a:buClrTx/>
            </a:pPr>
            <a:endParaRPr lang="en-US" sz="2000" dirty="0" smtClean="0">
              <a:ea typeface="ＭＳ Ｐゴシック" pitchFamily="1" charset="-128"/>
            </a:endParaRPr>
          </a:p>
          <a:p>
            <a:pPr marL="400050" lvl="1" indent="0">
              <a:lnSpc>
                <a:spcPts val="1800"/>
              </a:lnSpc>
              <a:spcBef>
                <a:spcPts val="1600"/>
              </a:spcBef>
              <a:buClr>
                <a:srgbClr val="A6A6A6"/>
              </a:buClr>
              <a:buNone/>
            </a:pPr>
            <a:endParaRPr lang="en-US" sz="2000" dirty="0">
              <a:ea typeface="ＭＳ Ｐゴシック" pitchFamily="1" charset="-128"/>
            </a:endParaRPr>
          </a:p>
          <a:p>
            <a:pPr marL="400050" lvl="1" indent="0">
              <a:lnSpc>
                <a:spcPts val="1800"/>
              </a:lnSpc>
              <a:spcBef>
                <a:spcPts val="1600"/>
              </a:spcBef>
              <a:buClr>
                <a:srgbClr val="A6A6A6"/>
              </a:buClr>
              <a:buNone/>
            </a:pPr>
            <a:endParaRPr lang="en-US" sz="1900" dirty="0" smtClean="0">
              <a:ea typeface="ＭＳ Ｐゴシック" pitchFamily="1" charset="-128"/>
            </a:endParaRPr>
          </a:p>
          <a:p>
            <a:pPr marL="457200" indent="-457200">
              <a:lnSpc>
                <a:spcPts val="1800"/>
              </a:lnSpc>
              <a:spcBef>
                <a:spcPts val="1600"/>
              </a:spcBef>
            </a:pPr>
            <a:endParaRPr lang="en-US" sz="1900" dirty="0" smtClean="0">
              <a:ea typeface="ＭＳ Ｐゴシック" pitchFamily="1" charset="-128"/>
            </a:endParaRPr>
          </a:p>
        </p:txBody>
      </p:sp>
    </p:spTree>
    <p:extLst>
      <p:ext uri="{BB962C8B-B14F-4D97-AF65-F5344CB8AC3E}">
        <p14:creationId xmlns:p14="http://schemas.microsoft.com/office/powerpoint/2010/main" val="1589242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Capital Structure</a:t>
            </a:r>
          </a:p>
        </p:txBody>
      </p:sp>
      <p:sp>
        <p:nvSpPr>
          <p:cNvPr id="5" name="Content Placeholder 7"/>
          <p:cNvSpPr txBox="1">
            <a:spLocks/>
          </p:cNvSpPr>
          <p:nvPr/>
        </p:nvSpPr>
        <p:spPr bwMode="auto">
          <a:xfrm>
            <a:off x="612775" y="1219200"/>
            <a:ext cx="32797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rPr>
              <a:t>History of conservative financial management </a:t>
            </a:r>
            <a:br>
              <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rPr>
            </a:br>
            <a:r>
              <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rPr>
              <a:t>in a cyclical industry</a:t>
            </a: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rPr>
              <a:t>Low debt – </a:t>
            </a:r>
            <a:r>
              <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rPr>
              <a:t>comprised of short term notes payable for equipment purchases and insurance as well as capital lease obligations</a:t>
            </a: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r>
              <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rPr>
              <a:t>Well-positioned to respond to future client demand</a:t>
            </a: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C00000"/>
              </a:buClr>
              <a:buSzPct val="60000"/>
              <a:buFont typeface="Wingdings 2" pitchFamily="18" charset="2"/>
              <a:buChar char="¤"/>
              <a:tabLst/>
              <a:defRPr/>
            </a:pPr>
            <a:endParaRPr kumimoji="0" lang="en-US" sz="32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p:txBody>
      </p:sp>
      <p:graphicFrame>
        <p:nvGraphicFramePr>
          <p:cNvPr id="6" name="Group 33"/>
          <p:cNvGraphicFramePr>
            <a:graphicFrameLocks noGrp="1"/>
          </p:cNvGraphicFramePr>
          <p:nvPr>
            <p:extLst>
              <p:ext uri="{D42A27DB-BD31-4B8C-83A1-F6EECF244321}">
                <p14:modId xmlns:p14="http://schemas.microsoft.com/office/powerpoint/2010/main" val="4241475932"/>
              </p:ext>
            </p:extLst>
          </p:nvPr>
        </p:nvGraphicFramePr>
        <p:xfrm>
          <a:off x="4800600" y="1146173"/>
          <a:ext cx="3394075" cy="3997327"/>
        </p:xfrm>
        <a:graphic>
          <a:graphicData uri="http://schemas.openxmlformats.org/drawingml/2006/table">
            <a:tbl>
              <a:tblPr/>
              <a:tblGrid>
                <a:gridCol w="1697038"/>
                <a:gridCol w="1697037"/>
              </a:tblGrid>
              <a:tr h="69691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pitchFamily="34" charset="0"/>
                          <a:ea typeface="ＭＳ Ｐゴシック" pitchFamily="34" charset="-128"/>
                        </a:rPr>
                        <a:t>Balance Sheet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Calibri" pitchFamily="34" charset="0"/>
                          <a:ea typeface="ＭＳ Ｐゴシック" pitchFamily="34" charset="-128"/>
                        </a:rPr>
                        <a:t>($ in thousands)</a:t>
                      </a:r>
                      <a:endParaRPr kumimoji="0" lang="en-US" sz="20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272A32"/>
                        </a:gs>
                        <a:gs pos="50000">
                          <a:srgbClr val="3D404C"/>
                        </a:gs>
                        <a:gs pos="100000">
                          <a:srgbClr val="4A4E5C"/>
                        </a:gs>
                      </a:gsLst>
                      <a:lin ang="5400000" scaled="1"/>
                    </a:gradFill>
                  </a:tcPr>
                </a:tc>
                <a:tc hMerge="1">
                  <a:txBody>
                    <a:bodyPr/>
                    <a:lstStyle/>
                    <a:p>
                      <a:endParaRPr lang="en-US"/>
                    </a:p>
                  </a:txBody>
                  <a:tcPr/>
                </a:tc>
              </a:tr>
              <a:tr h="33178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Sept. 30, 2015</a:t>
                      </a:r>
                      <a:r>
                        <a:rPr kumimoji="0" lang="en-US" sz="1500" b="1" i="0" u="sng"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r>
              <a:tr h="568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Working Capital</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$72,602</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143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Net Property, Plant and Equipment</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$154,146</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889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Total Assets</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$260,291</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857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Debt</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$12,183</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111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Stockholders</a:t>
                      </a:r>
                      <a:r>
                        <a:rPr kumimoji="0" lang="ja-JP" altLang="en-US" sz="1500" b="0" i="0" u="none" strike="noStrike" cap="none" normalizeH="0" baseline="0" smtClean="0">
                          <a:ln>
                            <a:noFill/>
                          </a:ln>
                          <a:solidFill>
                            <a:srgbClr val="000000"/>
                          </a:solidFill>
                          <a:effectLst/>
                          <a:latin typeface="Calibri" pitchFamily="34" charset="0"/>
                          <a:ea typeface="ＭＳ Ｐゴシック" pitchFamily="34" charset="-128"/>
                        </a:rPr>
                        <a:t>’</a:t>
                      </a:r>
                      <a:r>
                        <a:rPr kumimoji="0" lang="en-US" altLang="ja-JP" sz="1500" b="0" i="0" u="none" strike="noStrike" cap="none" normalizeH="0" baseline="0" dirty="0" smtClean="0">
                          <a:ln>
                            <a:noFill/>
                          </a:ln>
                          <a:solidFill>
                            <a:srgbClr val="000000"/>
                          </a:solidFill>
                          <a:effectLst/>
                          <a:latin typeface="Calibri" pitchFamily="34" charset="0"/>
                          <a:ea typeface="ＭＳ Ｐゴシック" pitchFamily="34" charset="-128"/>
                        </a:rPr>
                        <a:t> Equity</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ＭＳ Ｐゴシック" pitchFamily="34" charset="-128"/>
                        </a:rPr>
                        <a:t>$214,796</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99716" marR="99716" marT="49858" marB="498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476054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Corporate Profile</a:t>
            </a:r>
            <a:endParaRPr lang="en-US" sz="1600" b="1" dirty="0" smtClean="0">
              <a:solidFill>
                <a:schemeClr val="bg1"/>
              </a:solidFill>
              <a:latin typeface="Franklin Gothic Book" panose="020B0503020102020204" pitchFamily="34" charset="0"/>
            </a:endParaRPr>
          </a:p>
        </p:txBody>
      </p:sp>
      <p:sp>
        <p:nvSpPr>
          <p:cNvPr id="5" name="Rectangle 10"/>
          <p:cNvSpPr>
            <a:spLocks noGrp="1" noChangeArrowheads="1"/>
          </p:cNvSpPr>
          <p:nvPr>
            <p:ph idx="1"/>
          </p:nvPr>
        </p:nvSpPr>
        <p:spPr>
          <a:xfrm>
            <a:off x="108642" y="1397000"/>
            <a:ext cx="4222252" cy="4851400"/>
          </a:xfrm>
        </p:spPr>
        <p:txBody>
          <a:bodyPr/>
          <a:lstStyle/>
          <a:p>
            <a:pPr>
              <a:spcBef>
                <a:spcPts val="0"/>
              </a:spcBef>
              <a:buClr>
                <a:schemeClr val="tx1"/>
              </a:buClr>
              <a:defRPr/>
            </a:pPr>
            <a:r>
              <a:rPr lang="en-US" sz="1900" dirty="0" smtClean="0">
                <a:cs typeface="+mn-cs"/>
              </a:rPr>
              <a:t>Current Stock Price: $</a:t>
            </a:r>
            <a:r>
              <a:rPr lang="en-US" sz="1900" dirty="0" smtClean="0">
                <a:cs typeface="+mn-cs"/>
              </a:rPr>
              <a:t>3.80</a:t>
            </a:r>
            <a:endParaRPr lang="en-US" sz="1900" dirty="0" smtClean="0">
              <a:solidFill>
                <a:srgbClr val="FF0000"/>
              </a:solidFill>
              <a:cs typeface="+mn-cs"/>
            </a:endParaRPr>
          </a:p>
          <a:p>
            <a:pPr marL="0" indent="0">
              <a:spcBef>
                <a:spcPts val="0"/>
              </a:spcBef>
              <a:buClr>
                <a:schemeClr val="tx1"/>
              </a:buClr>
              <a:buNone/>
              <a:defRPr/>
            </a:pPr>
            <a:r>
              <a:rPr lang="en-US" sz="1900" dirty="0">
                <a:cs typeface="+mn-cs"/>
              </a:rPr>
              <a:t> </a:t>
            </a:r>
            <a:r>
              <a:rPr lang="en-US" sz="1900" dirty="0" smtClean="0">
                <a:cs typeface="+mn-cs"/>
              </a:rPr>
              <a:t>      </a:t>
            </a:r>
            <a:r>
              <a:rPr lang="en-US" sz="1900" dirty="0" smtClean="0">
                <a:cs typeface="+mn-cs"/>
              </a:rPr>
              <a:t>(March 1, </a:t>
            </a:r>
            <a:r>
              <a:rPr lang="en-US" sz="1900" dirty="0" smtClean="0">
                <a:cs typeface="+mn-cs"/>
              </a:rPr>
              <a:t>2016)</a:t>
            </a:r>
          </a:p>
          <a:p>
            <a:pPr>
              <a:spcBef>
                <a:spcPts val="0"/>
              </a:spcBef>
              <a:buClr>
                <a:schemeClr val="tx1"/>
              </a:buClr>
              <a:defRPr/>
            </a:pPr>
            <a:endParaRPr lang="en-US" sz="1900" dirty="0" smtClean="0">
              <a:cs typeface="+mn-cs"/>
            </a:endParaRPr>
          </a:p>
          <a:p>
            <a:pPr>
              <a:spcBef>
                <a:spcPts val="0"/>
              </a:spcBef>
              <a:buClr>
                <a:schemeClr val="tx1"/>
              </a:buClr>
              <a:defRPr/>
            </a:pPr>
            <a:r>
              <a:rPr lang="en-US" sz="1900" dirty="0" smtClean="0">
                <a:cs typeface="+mn-cs"/>
              </a:rPr>
              <a:t>Market Cap: </a:t>
            </a:r>
            <a:r>
              <a:rPr lang="en-US" sz="1900" dirty="0" smtClean="0">
                <a:cs typeface="+mn-cs"/>
              </a:rPr>
              <a:t>$81.97 </a:t>
            </a:r>
            <a:r>
              <a:rPr lang="en-US" sz="1900" dirty="0" smtClean="0"/>
              <a:t>Million</a:t>
            </a:r>
          </a:p>
          <a:p>
            <a:pPr>
              <a:spcBef>
                <a:spcPts val="0"/>
              </a:spcBef>
              <a:buClr>
                <a:schemeClr val="tx1"/>
              </a:buClr>
              <a:defRPr/>
            </a:pPr>
            <a:endParaRPr lang="en-US" sz="1900" dirty="0" smtClean="0"/>
          </a:p>
          <a:p>
            <a:pPr>
              <a:spcBef>
                <a:spcPts val="0"/>
              </a:spcBef>
              <a:buClr>
                <a:schemeClr val="tx1"/>
              </a:buClr>
              <a:defRPr/>
            </a:pPr>
            <a:r>
              <a:rPr lang="en-US" sz="1900" dirty="0" smtClean="0"/>
              <a:t>Average Daily Volume: </a:t>
            </a:r>
            <a:r>
              <a:rPr lang="en-US" sz="1900" dirty="0" smtClean="0"/>
              <a:t>53,074 </a:t>
            </a:r>
            <a:r>
              <a:rPr lang="en-US" sz="1900" dirty="0" smtClean="0"/>
              <a:t>shares</a:t>
            </a:r>
          </a:p>
          <a:p>
            <a:pPr>
              <a:spcBef>
                <a:spcPts val="2300"/>
              </a:spcBef>
              <a:buClr>
                <a:schemeClr val="tx1"/>
              </a:buClr>
              <a:defRPr/>
            </a:pPr>
            <a:r>
              <a:rPr lang="en-US" sz="1900" dirty="0" smtClean="0">
                <a:cs typeface="+mn-cs"/>
              </a:rPr>
              <a:t>Shares Outstanding: </a:t>
            </a:r>
            <a:r>
              <a:rPr lang="en-US" sz="1900" dirty="0" smtClean="0">
                <a:cs typeface="+mn-cs"/>
              </a:rPr>
              <a:t>21</a:t>
            </a:r>
            <a:r>
              <a:rPr lang="en-US" sz="1900" dirty="0" smtClean="0">
                <a:solidFill>
                  <a:schemeClr val="tx1"/>
                </a:solidFill>
                <a:cs typeface="+mn-cs"/>
              </a:rPr>
              <a:t>.57 </a:t>
            </a:r>
            <a:r>
              <a:rPr lang="en-US" sz="1900" dirty="0" smtClean="0">
                <a:cs typeface="+mn-cs"/>
              </a:rPr>
              <a:t>Million</a:t>
            </a:r>
          </a:p>
          <a:p>
            <a:pPr>
              <a:spcBef>
                <a:spcPts val="2300"/>
              </a:spcBef>
              <a:buClr>
                <a:schemeClr val="tx1"/>
              </a:buClr>
              <a:defRPr/>
            </a:pPr>
            <a:r>
              <a:rPr lang="en-US" sz="1900" dirty="0" smtClean="0">
                <a:cs typeface="+mn-cs"/>
              </a:rPr>
              <a:t>Pre-transaction Fiscal Year-end September 30; Post-transaction Fiscal Year-end December 31</a:t>
            </a:r>
          </a:p>
          <a:p>
            <a:pPr marL="0" indent="0">
              <a:spcBef>
                <a:spcPts val="2300"/>
              </a:spcBef>
              <a:buNone/>
              <a:defRPr/>
            </a:pPr>
            <a:endParaRPr lang="en-US" sz="1900" dirty="0">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893" y="1295400"/>
            <a:ext cx="4614127"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593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52400"/>
            <a:ext cx="8229600" cy="474662"/>
          </a:xfrm>
        </p:spPr>
        <p:txBody>
          <a:bodyPr>
            <a:noAutofit/>
          </a:bodyPr>
          <a:lstStyle/>
          <a:p>
            <a:pPr algn="l">
              <a:defRPr/>
            </a:pPr>
            <a:r>
              <a:rPr lang="en-US" sz="3600" b="1" dirty="0" smtClean="0">
                <a:solidFill>
                  <a:schemeClr val="bg1"/>
                </a:solidFill>
                <a:latin typeface="Franklin Gothic Book" panose="020B0503020102020204" pitchFamily="34" charset="0"/>
              </a:rPr>
              <a:t>Forward Looking Statements</a:t>
            </a:r>
          </a:p>
        </p:txBody>
      </p:sp>
      <p:sp>
        <p:nvSpPr>
          <p:cNvPr id="5" name="Rectangle 3"/>
          <p:cNvSpPr>
            <a:spLocks noGrp="1" noChangeArrowheads="1"/>
          </p:cNvSpPr>
          <p:nvPr>
            <p:ph idx="1"/>
          </p:nvPr>
        </p:nvSpPr>
        <p:spPr>
          <a:xfrm>
            <a:off x="342900" y="1346199"/>
            <a:ext cx="8458200" cy="4305301"/>
          </a:xfrm>
        </p:spPr>
        <p:txBody>
          <a:bodyPr>
            <a:normAutofit/>
          </a:bodyPr>
          <a:lstStyle/>
          <a:p>
            <a:pPr marL="0" indent="0">
              <a:buNone/>
            </a:pPr>
            <a:r>
              <a:rPr lang="en-US" sz="1400" dirty="0"/>
              <a:t>Statements in this presentation that relate to forecasts, estimates or other expectations regarding future events and any other statements which provide other than historical information, including, without limitation, statements regarding technological advancements and our financial position, business strategy and plans and objectives of management for future operations, may be deemed to be forward-looking statements within the meaning of Section 27A of the Securities Act of 1933 and Section 21E of the Securities Exchange Act of 1934.  Such forward looking statements are based on the beliefs of management as well as assumptions made by and information currently available to management. Actual results could differ materially from those contemplated by the forward looking statements as a result of certain factors. These risks include, but are not limited to, dependence upon energy industry spending; the volatility of oil and natural gas prices; high fixed costs of operations and high capital requirements; operational disruptions; changes in economic conditions; industry competition; reduced utilization; the potential for contract delays, reductions or cancellations of service contracts; external factors affecting the Company’s crews such as weather interruptions and inability to obtain land access rights of way; disruptions in the global economy; whether the Company enters into turnkey or dayrate contracts; crew productivity;  the availability of capital resources; limited number of customers; and credit risk related to our customers. A discussion of these and other factors, including risks and uncertainties, is set forth in the Company’s Form 10-Q that was filed with the Securities and Exchange Commission on November 6, 2015 and in Exhibit 99.5 to the Company’s Form 8-K/A that was filed with the Securities and Exchange Commission on April 30, 2015. Dawson Geophysical Company disclaims any intention or obligation to revise any forward-looking statements, whether as a result of new information, future events or </a:t>
            </a:r>
            <a:r>
              <a:rPr lang="en-US" sz="1400" dirty="0" smtClean="0"/>
              <a:t>otherwise.</a:t>
            </a:r>
            <a:endParaRPr lang="en-US" sz="1400" dirty="0"/>
          </a:p>
          <a:p>
            <a:pPr marL="0" indent="0">
              <a:buNone/>
            </a:pPr>
            <a:endParaRPr lang="en-US" altLang="ja-JP" sz="1400" dirty="0">
              <a:ea typeface="ＭＳ Ｐゴシック" pitchFamily="1" charset="-128"/>
            </a:endParaRPr>
          </a:p>
        </p:txBody>
      </p:sp>
    </p:spTree>
    <p:extLst>
      <p:ext uri="{BB962C8B-B14F-4D97-AF65-F5344CB8AC3E}">
        <p14:creationId xmlns:p14="http://schemas.microsoft.com/office/powerpoint/2010/main" val="2840461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122" name="Picture 2" descr="C:\Users\Jason\AppData\Local\Microsoft\Windows\Temporary Internet Files\Content.Outlook\412O5LZ7\DWSN- cover sl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42874" y="5105400"/>
            <a:ext cx="441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smtClean="0">
                <a:solidFill>
                  <a:schemeClr val="bg1"/>
                </a:solidFill>
                <a:latin typeface="Franklin Gothic Book" panose="020B0503020102020204" pitchFamily="34" charset="0"/>
              </a:rPr>
              <a:t>NASDAQ: </a:t>
            </a:r>
            <a:r>
              <a:rPr lang="en-US" sz="5400" b="1" dirty="0" smtClean="0">
                <a:solidFill>
                  <a:schemeClr val="bg1"/>
                </a:solidFill>
                <a:latin typeface="Franklin Gothic Book" panose="020B0503020102020204" pitchFamily="34" charset="0"/>
              </a:rPr>
              <a:t>DWSN</a:t>
            </a:r>
            <a:endParaRPr lang="en-US" sz="5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1470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5413"/>
            <a:ext cx="8386763" cy="474662"/>
          </a:xfrm>
        </p:spPr>
        <p:txBody>
          <a:bodyPr>
            <a:noAutofit/>
          </a:bodyPr>
          <a:lstStyle/>
          <a:p>
            <a:pPr algn="l"/>
            <a:r>
              <a:rPr lang="en-US" sz="3600" b="1" dirty="0" smtClean="0">
                <a:solidFill>
                  <a:schemeClr val="bg1"/>
                </a:solidFill>
                <a:latin typeface="Franklin Gothic Book" panose="020B0503020102020204" pitchFamily="34" charset="0"/>
              </a:rPr>
              <a:t>What We Do</a:t>
            </a:r>
            <a:endParaRPr lang="en-US" sz="3600" b="1" dirty="0">
              <a:solidFill>
                <a:schemeClr val="bg1"/>
              </a:solidFill>
              <a:latin typeface="Franklin Gothic Book" panose="020B0503020102020204" pitchFamily="34" charset="0"/>
            </a:endParaRPr>
          </a:p>
        </p:txBody>
      </p:sp>
      <p:sp>
        <p:nvSpPr>
          <p:cNvPr id="5" name="Content Placeholder 2"/>
          <p:cNvSpPr>
            <a:spLocks noGrp="1"/>
          </p:cNvSpPr>
          <p:nvPr>
            <p:ph idx="1"/>
          </p:nvPr>
        </p:nvSpPr>
        <p:spPr>
          <a:xfrm>
            <a:off x="76200" y="990600"/>
            <a:ext cx="8915400" cy="4922756"/>
          </a:xfrm>
        </p:spPr>
        <p:txBody>
          <a:bodyPr>
            <a:noAutofit/>
          </a:bodyPr>
          <a:lstStyle/>
          <a:p>
            <a:pPr marL="457200" indent="-285750">
              <a:buClrTx/>
              <a:buFont typeface="Wingdings" panose="05000000000000000000" pitchFamily="2" charset="2"/>
              <a:buChar char="q"/>
            </a:pPr>
            <a:r>
              <a:rPr lang="en-US" sz="2000" dirty="0" smtClean="0"/>
              <a:t>Acquire and process seismic surveys for our clients</a:t>
            </a:r>
          </a:p>
          <a:p>
            <a:pPr marL="800100" lvl="1">
              <a:buClrTx/>
              <a:buFont typeface="Wingdings" panose="05000000000000000000" pitchFamily="2" charset="2"/>
              <a:buChar char="q"/>
            </a:pPr>
            <a:r>
              <a:rPr lang="en-US" sz="1800" dirty="0" smtClean="0"/>
              <a:t>Our clients include Major, Mid-Tier, Independent Oil and Gas Companies and Multi-Client Data Library Providers</a:t>
            </a:r>
          </a:p>
          <a:p>
            <a:pPr>
              <a:buClrTx/>
              <a:buFont typeface="Wingdings" panose="05000000000000000000" pitchFamily="2" charset="2"/>
              <a:buChar char="q"/>
            </a:pPr>
            <a:endParaRPr lang="en-US" sz="900" dirty="0" smtClean="0"/>
          </a:p>
          <a:p>
            <a:pPr marL="457200" indent="-285750">
              <a:buClrTx/>
              <a:buFont typeface="Wingdings" panose="05000000000000000000" pitchFamily="2" charset="2"/>
              <a:buChar char="q"/>
            </a:pPr>
            <a:r>
              <a:rPr lang="en-US" sz="2000" dirty="0" smtClean="0"/>
              <a:t>Seismic data are utilized to map subsurface geology, similar to 3D sonograms in the medical field</a:t>
            </a:r>
          </a:p>
          <a:p>
            <a:pPr marL="457200" indent="-285750">
              <a:buClrTx/>
              <a:buFont typeface="Wingdings" panose="05000000000000000000" pitchFamily="2" charset="2"/>
              <a:buChar char="q"/>
            </a:pPr>
            <a:endParaRPr lang="en-US" sz="900" dirty="0" smtClean="0"/>
          </a:p>
          <a:p>
            <a:pPr marL="457200" indent="-285750">
              <a:buClrTx/>
              <a:buFont typeface="Wingdings" panose="05000000000000000000" pitchFamily="2" charset="2"/>
              <a:buChar char="q"/>
            </a:pPr>
            <a:r>
              <a:rPr lang="en-US" sz="2000" dirty="0" smtClean="0"/>
              <a:t>Full service provider with the ability to facilitate projects from conception to completion</a:t>
            </a:r>
          </a:p>
          <a:p>
            <a:pPr marL="457200" indent="-285750">
              <a:buClrTx/>
              <a:buFont typeface="Wingdings" panose="05000000000000000000" pitchFamily="2" charset="2"/>
              <a:buChar char="q"/>
            </a:pPr>
            <a:endParaRPr lang="en-US" sz="900" dirty="0" smtClean="0"/>
          </a:p>
          <a:p>
            <a:pPr marL="457200" indent="-285750">
              <a:buClrTx/>
              <a:buFont typeface="Wingdings" panose="05000000000000000000" pitchFamily="2" charset="2"/>
              <a:buChar char="q"/>
            </a:pPr>
            <a:r>
              <a:rPr lang="en-US" sz="2000" dirty="0" smtClean="0"/>
              <a:t>Business model is focused to help </a:t>
            </a:r>
            <a:r>
              <a:rPr lang="en-US" sz="2000" dirty="0"/>
              <a:t>E</a:t>
            </a:r>
            <a:r>
              <a:rPr lang="en-US" sz="2000" dirty="0" smtClean="0"/>
              <a:t>xploration and Production Companies find and develop oil and gas reservoirs</a:t>
            </a:r>
          </a:p>
          <a:p>
            <a:pPr marL="457200" indent="-285750">
              <a:buClrTx/>
              <a:buFont typeface="Wingdings" panose="05000000000000000000" pitchFamily="2" charset="2"/>
              <a:buChar char="q"/>
            </a:pPr>
            <a:endParaRPr lang="en-US" sz="900" dirty="0" smtClean="0"/>
          </a:p>
          <a:p>
            <a:pPr marL="457200" indent="-285750">
              <a:buClrTx/>
              <a:buFont typeface="Wingdings" panose="05000000000000000000" pitchFamily="2" charset="2"/>
              <a:buChar char="q"/>
            </a:pPr>
            <a:r>
              <a:rPr lang="en-US" sz="2000" dirty="0" smtClean="0"/>
              <a:t>Our services can reduce dry-hole risk and reduce finding and development costs</a:t>
            </a:r>
          </a:p>
          <a:p>
            <a:pPr marL="457200" indent="-285750">
              <a:buClrTx/>
              <a:buFont typeface="Wingdings" panose="05000000000000000000" pitchFamily="2" charset="2"/>
              <a:buChar char="q"/>
            </a:pPr>
            <a:endParaRPr lang="en-US" sz="900" dirty="0" smtClean="0"/>
          </a:p>
          <a:p>
            <a:pPr marL="457200" indent="-285750">
              <a:buClrTx/>
              <a:buFont typeface="Wingdings" panose="05000000000000000000" pitchFamily="2" charset="2"/>
              <a:buChar char="q"/>
            </a:pPr>
            <a:r>
              <a:rPr lang="en-US" sz="2000" dirty="0" smtClean="0"/>
              <a:t>Help to maximize the full array of science available resulting in more informed drilling decisions to further de-risk exploration and production economics</a:t>
            </a:r>
          </a:p>
        </p:txBody>
      </p:sp>
    </p:spTree>
    <p:extLst>
      <p:ext uri="{BB962C8B-B14F-4D97-AF65-F5344CB8AC3E}">
        <p14:creationId xmlns:p14="http://schemas.microsoft.com/office/powerpoint/2010/main" val="172788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5413"/>
            <a:ext cx="8686800" cy="474662"/>
          </a:xfrm>
        </p:spPr>
        <p:txBody>
          <a:bodyPr>
            <a:noAutofit/>
          </a:bodyPr>
          <a:lstStyle/>
          <a:p>
            <a:pPr algn="l"/>
            <a:r>
              <a:rPr lang="en-US" sz="3200" b="1" dirty="0" smtClean="0">
                <a:solidFill>
                  <a:schemeClr val="bg1"/>
                </a:solidFill>
                <a:latin typeface="Franklin Gothic Book" panose="020B0503020102020204" pitchFamily="34" charset="0"/>
              </a:rPr>
              <a:t>Adding Value to the Oil and Gas Industry</a:t>
            </a:r>
            <a:endParaRPr lang="en-US" sz="3200" b="1" dirty="0">
              <a:solidFill>
                <a:schemeClr val="bg1"/>
              </a:solidFill>
              <a:latin typeface="Franklin Gothic Book" panose="020B0503020102020204" pitchFamily="34" charset="0"/>
            </a:endParaRPr>
          </a:p>
        </p:txBody>
      </p:sp>
      <p:sp>
        <p:nvSpPr>
          <p:cNvPr id="5" name="Content Placeholder 2"/>
          <p:cNvSpPr>
            <a:spLocks noGrp="1"/>
          </p:cNvSpPr>
          <p:nvPr>
            <p:ph idx="1"/>
          </p:nvPr>
        </p:nvSpPr>
        <p:spPr>
          <a:xfrm>
            <a:off x="76200" y="1447801"/>
            <a:ext cx="8991600" cy="4267200"/>
          </a:xfrm>
        </p:spPr>
        <p:txBody>
          <a:bodyPr/>
          <a:lstStyle/>
          <a:p>
            <a:pPr>
              <a:buClrTx/>
              <a:buFont typeface="Wingdings" panose="05000000000000000000" pitchFamily="2" charset="2"/>
              <a:buChar char="q"/>
            </a:pPr>
            <a:r>
              <a:rPr lang="en-US" sz="2000" dirty="0" smtClean="0"/>
              <a:t>Seismic data add value throughout the exploration and production process</a:t>
            </a:r>
          </a:p>
          <a:p>
            <a:pPr>
              <a:buClrTx/>
            </a:pPr>
            <a:endParaRPr lang="en-US" sz="2000" dirty="0"/>
          </a:p>
          <a:p>
            <a:pPr>
              <a:buClrTx/>
              <a:buFont typeface="Wingdings" panose="05000000000000000000" pitchFamily="2" charset="2"/>
              <a:buChar char="q"/>
            </a:pPr>
            <a:r>
              <a:rPr lang="en-US" sz="2000" dirty="0" smtClean="0"/>
              <a:t>Seismic data are used in the Exploration, Evaluation and Exploitation of hydrocarbons</a:t>
            </a:r>
          </a:p>
          <a:p>
            <a:pPr>
              <a:buClrTx/>
            </a:pPr>
            <a:endParaRPr lang="en-US" sz="2000" dirty="0"/>
          </a:p>
          <a:p>
            <a:pPr>
              <a:buClrTx/>
              <a:buFont typeface="Wingdings" panose="05000000000000000000" pitchFamily="2" charset="2"/>
              <a:buChar char="q"/>
            </a:pPr>
            <a:r>
              <a:rPr lang="en-US" sz="2000" dirty="0" smtClean="0"/>
              <a:t>High resolution data helps to identify subsurface structures that have potential accumulations of hydrocarbons in conventional reservoirs, identifies geo-hazards, and provides horizontal drilling guidance in unconventional reservoirs</a:t>
            </a:r>
          </a:p>
          <a:p>
            <a:pPr marL="0" indent="0">
              <a:buClrTx/>
              <a:buNone/>
            </a:pPr>
            <a:endParaRPr lang="en-US" sz="2000" dirty="0" smtClean="0"/>
          </a:p>
          <a:p>
            <a:pPr>
              <a:buClrTx/>
              <a:buFont typeface="Wingdings" panose="05000000000000000000" pitchFamily="2" charset="2"/>
              <a:buChar char="q"/>
            </a:pPr>
            <a:r>
              <a:rPr lang="en-US" sz="2000" dirty="0" smtClean="0"/>
              <a:t>Seismic data further supports the goals of maximizing exploration and production economics</a:t>
            </a:r>
            <a:endParaRPr lang="en-US" sz="2000" dirty="0"/>
          </a:p>
        </p:txBody>
      </p:sp>
    </p:spTree>
    <p:extLst>
      <p:ext uri="{BB962C8B-B14F-4D97-AF65-F5344CB8AC3E}">
        <p14:creationId xmlns:p14="http://schemas.microsoft.com/office/powerpoint/2010/main" val="166338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5413"/>
            <a:ext cx="8951119" cy="474662"/>
          </a:xfrm>
        </p:spPr>
        <p:txBody>
          <a:bodyPr>
            <a:noAutofit/>
          </a:bodyPr>
          <a:lstStyle/>
          <a:p>
            <a:pPr algn="l"/>
            <a:r>
              <a:rPr lang="en-US" sz="3600" b="1" dirty="0" smtClean="0">
                <a:solidFill>
                  <a:schemeClr val="bg1"/>
                </a:solidFill>
                <a:latin typeface="Franklin Gothic Book" panose="020B0503020102020204" pitchFamily="34" charset="0"/>
              </a:rPr>
              <a:t>Dawson’s Driving Factors</a:t>
            </a:r>
            <a:endParaRPr lang="en-US" sz="3600" b="1" dirty="0">
              <a:solidFill>
                <a:schemeClr val="bg1"/>
              </a:solidFill>
              <a:latin typeface="Franklin Gothic Book" panose="020B0503020102020204" pitchFamily="34" charset="0"/>
            </a:endParaRPr>
          </a:p>
        </p:txBody>
      </p:sp>
      <p:sp>
        <p:nvSpPr>
          <p:cNvPr id="5" name="Content Placeholder 2"/>
          <p:cNvSpPr>
            <a:spLocks noGrp="1"/>
          </p:cNvSpPr>
          <p:nvPr>
            <p:ph idx="1"/>
          </p:nvPr>
        </p:nvSpPr>
        <p:spPr>
          <a:xfrm>
            <a:off x="304800" y="990600"/>
            <a:ext cx="8534400" cy="5409022"/>
          </a:xfrm>
        </p:spPr>
        <p:txBody>
          <a:bodyPr>
            <a:normAutofit/>
          </a:bodyPr>
          <a:lstStyle/>
          <a:p>
            <a:pPr lvl="0">
              <a:buFont typeface="Wingdings" panose="05000000000000000000" pitchFamily="2" charset="2"/>
              <a:buChar char="q"/>
            </a:pPr>
            <a:r>
              <a:rPr lang="en-US" sz="2000" dirty="0">
                <a:solidFill>
                  <a:prstClr val="black"/>
                </a:solidFill>
              </a:rPr>
              <a:t>Clients</a:t>
            </a:r>
          </a:p>
          <a:p>
            <a:pPr lvl="1">
              <a:buFont typeface="Wingdings" panose="05000000000000000000" pitchFamily="2" charset="2"/>
              <a:buChar char="q"/>
            </a:pPr>
            <a:r>
              <a:rPr lang="en-US" sz="1800" dirty="0">
                <a:solidFill>
                  <a:prstClr val="black"/>
                </a:solidFill>
              </a:rPr>
              <a:t>Six decades of meeting and exceeding client’s exploration goals</a:t>
            </a:r>
          </a:p>
          <a:p>
            <a:pPr lvl="1">
              <a:buFont typeface="Wingdings" panose="05000000000000000000" pitchFamily="2" charset="2"/>
              <a:buChar char="q"/>
            </a:pPr>
            <a:r>
              <a:rPr lang="en-US" sz="1800" dirty="0">
                <a:solidFill>
                  <a:prstClr val="black"/>
                </a:solidFill>
              </a:rPr>
              <a:t>Focused on relationships and trust</a:t>
            </a:r>
          </a:p>
          <a:p>
            <a:pPr lvl="1">
              <a:buFont typeface="Wingdings" panose="05000000000000000000" pitchFamily="2" charset="2"/>
              <a:buChar char="q"/>
            </a:pPr>
            <a:r>
              <a:rPr lang="en-US" sz="1800" dirty="0">
                <a:solidFill>
                  <a:prstClr val="black"/>
                </a:solidFill>
              </a:rPr>
              <a:t>Reputation built on ‘Doing it Right’</a:t>
            </a:r>
          </a:p>
          <a:p>
            <a:pPr marL="0" indent="0">
              <a:buClrTx/>
              <a:buNone/>
            </a:pPr>
            <a:endParaRPr lang="en-US" sz="1600" dirty="0" smtClean="0"/>
          </a:p>
          <a:p>
            <a:pPr>
              <a:buClrTx/>
              <a:buFont typeface="Wingdings" panose="05000000000000000000" pitchFamily="2" charset="2"/>
              <a:buChar char="q"/>
            </a:pPr>
            <a:r>
              <a:rPr lang="en-US" sz="2000" dirty="0" smtClean="0"/>
              <a:t>People</a:t>
            </a:r>
          </a:p>
          <a:p>
            <a:pPr lvl="1">
              <a:buClrTx/>
              <a:buFont typeface="Wingdings" panose="05000000000000000000" pitchFamily="2" charset="2"/>
              <a:buChar char="q"/>
            </a:pPr>
            <a:r>
              <a:rPr lang="en-US" sz="1800" dirty="0" smtClean="0"/>
              <a:t>The Company’s most important asset</a:t>
            </a:r>
          </a:p>
          <a:p>
            <a:pPr lvl="1">
              <a:buClrTx/>
              <a:buFont typeface="Wingdings" panose="05000000000000000000" pitchFamily="2" charset="2"/>
              <a:buChar char="q"/>
            </a:pPr>
            <a:r>
              <a:rPr lang="en-US" sz="1800" dirty="0" smtClean="0"/>
              <a:t>The deepest and most experienced talent in the industry</a:t>
            </a:r>
          </a:p>
          <a:p>
            <a:pPr lvl="1">
              <a:buClrTx/>
              <a:buFont typeface="Wingdings" panose="05000000000000000000" pitchFamily="2" charset="2"/>
              <a:buChar char="q"/>
            </a:pPr>
            <a:r>
              <a:rPr lang="en-US" sz="1800" dirty="0" smtClean="0"/>
              <a:t>Focused on mentoring and cross-training for long-term strength</a:t>
            </a:r>
          </a:p>
          <a:p>
            <a:pPr marL="457200" lvl="1" indent="0">
              <a:buClrTx/>
              <a:buNone/>
            </a:pPr>
            <a:endParaRPr lang="en-US" sz="1400" dirty="0" smtClean="0"/>
          </a:p>
          <a:p>
            <a:pPr>
              <a:buClrTx/>
              <a:buFont typeface="Wingdings" panose="05000000000000000000" pitchFamily="2" charset="2"/>
              <a:buChar char="q"/>
            </a:pPr>
            <a:r>
              <a:rPr lang="en-US" sz="2000" dirty="0" smtClean="0"/>
              <a:t>Shareholders</a:t>
            </a:r>
            <a:endParaRPr lang="en-US" sz="2000" dirty="0"/>
          </a:p>
          <a:p>
            <a:pPr lvl="1">
              <a:buClrTx/>
              <a:buFont typeface="Wingdings" panose="05000000000000000000" pitchFamily="2" charset="2"/>
              <a:buChar char="q"/>
            </a:pPr>
            <a:r>
              <a:rPr lang="en-US" sz="1800" dirty="0" smtClean="0"/>
              <a:t>Confidence built on delivering returns through judicious management of assets</a:t>
            </a:r>
          </a:p>
          <a:p>
            <a:pPr lvl="1">
              <a:buClrTx/>
              <a:buFont typeface="Wingdings" panose="05000000000000000000" pitchFamily="2" charset="2"/>
              <a:buChar char="q"/>
            </a:pPr>
            <a:r>
              <a:rPr lang="en-US" sz="1800" dirty="0" smtClean="0"/>
              <a:t>Accountable and ‘As Good As Our Word’</a:t>
            </a:r>
          </a:p>
          <a:p>
            <a:pPr lvl="1">
              <a:buClrTx/>
              <a:buFont typeface="Wingdings" panose="05000000000000000000" pitchFamily="2" charset="2"/>
              <a:buChar char="q"/>
            </a:pPr>
            <a:r>
              <a:rPr lang="en-US" sz="1800" dirty="0" smtClean="0"/>
              <a:t>Historical balance sheet strength helps navigate the cyclical nature of the industry</a:t>
            </a:r>
            <a:endParaRPr lang="en-US" sz="2000" dirty="0"/>
          </a:p>
          <a:p>
            <a:pPr lvl="1">
              <a:buClrTx/>
              <a:buFont typeface="Wingdings" panose="05000000000000000000" pitchFamily="2" charset="2"/>
              <a:buChar char="q"/>
            </a:pPr>
            <a:endParaRPr lang="en-US" sz="1800" dirty="0"/>
          </a:p>
        </p:txBody>
      </p:sp>
    </p:spTree>
    <p:extLst>
      <p:ext uri="{BB962C8B-B14F-4D97-AF65-F5344CB8AC3E}">
        <p14:creationId xmlns:p14="http://schemas.microsoft.com/office/powerpoint/2010/main" val="2199028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8980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About Dawson Geophysical </a:t>
            </a:r>
          </a:p>
        </p:txBody>
      </p:sp>
      <p:sp>
        <p:nvSpPr>
          <p:cNvPr id="6" name="Rectangle 3"/>
          <p:cNvSpPr>
            <a:spLocks noGrp="1" noChangeArrowheads="1"/>
          </p:cNvSpPr>
          <p:nvPr>
            <p:ph idx="1"/>
          </p:nvPr>
        </p:nvSpPr>
        <p:spPr>
          <a:xfrm>
            <a:off x="0" y="1158480"/>
            <a:ext cx="5938887" cy="5111750"/>
          </a:xfrm>
        </p:spPr>
        <p:txBody>
          <a:bodyPr/>
          <a:lstStyle/>
          <a:p>
            <a:pPr>
              <a:spcBef>
                <a:spcPts val="2400"/>
              </a:spcBef>
              <a:buClr>
                <a:schemeClr val="tx1"/>
              </a:buClr>
              <a:buFont typeface="Wingdings" panose="05000000000000000000" pitchFamily="2" charset="2"/>
              <a:buChar char="q"/>
            </a:pPr>
            <a:r>
              <a:rPr lang="en-US" sz="2000" dirty="0" smtClean="0">
                <a:ea typeface="ＭＳ Ｐゴシック" pitchFamily="34" charset="-128"/>
              </a:rPr>
              <a:t>A leading provider of U.S. onshore and Canadian</a:t>
            </a:r>
            <a:br>
              <a:rPr lang="en-US" sz="2000" dirty="0" smtClean="0">
                <a:ea typeface="ＭＳ Ｐゴシック" pitchFamily="34" charset="-128"/>
              </a:rPr>
            </a:br>
            <a:r>
              <a:rPr lang="en-US" sz="2000" dirty="0" smtClean="0">
                <a:ea typeface="ＭＳ Ｐゴシック" pitchFamily="34" charset="-128"/>
              </a:rPr>
              <a:t>seismic data acquisition services (2-D, 3-D and Multi-Component) </a:t>
            </a:r>
          </a:p>
          <a:p>
            <a:pPr>
              <a:spcBef>
                <a:spcPts val="2400"/>
              </a:spcBef>
              <a:buClr>
                <a:schemeClr val="tx1"/>
              </a:buClr>
              <a:buFont typeface="Wingdings" panose="05000000000000000000" pitchFamily="2" charset="2"/>
              <a:buChar char="q"/>
            </a:pPr>
            <a:r>
              <a:rPr lang="en-US" sz="2000" dirty="0" smtClean="0">
                <a:ea typeface="ＭＳ Ｐゴシック" pitchFamily="34" charset="-128"/>
              </a:rPr>
              <a:t>Providing high quality imaging for 63 years</a:t>
            </a:r>
          </a:p>
          <a:p>
            <a:pPr marL="342900" lvl="2" indent="-342900">
              <a:spcBef>
                <a:spcPts val="2400"/>
              </a:spcBef>
              <a:buClr>
                <a:schemeClr val="tx1"/>
              </a:buClr>
              <a:buFont typeface="Wingdings" panose="05000000000000000000" pitchFamily="2" charset="2"/>
              <a:buChar char="q"/>
            </a:pPr>
            <a:r>
              <a:rPr lang="en-US" sz="2000" dirty="0" smtClean="0"/>
              <a:t>Superior </a:t>
            </a:r>
            <a:r>
              <a:rPr lang="en-US" sz="2000" dirty="0"/>
              <a:t>equipment base and </a:t>
            </a:r>
            <a:r>
              <a:rPr lang="en-US" sz="2000" dirty="0" smtClean="0"/>
              <a:t>improved logistics                                                           increase </a:t>
            </a:r>
            <a:r>
              <a:rPr lang="en-US" sz="2000" dirty="0"/>
              <a:t>utilization and </a:t>
            </a:r>
            <a:r>
              <a:rPr lang="en-US" sz="2000" dirty="0" smtClean="0"/>
              <a:t>lower costs</a:t>
            </a:r>
          </a:p>
          <a:p>
            <a:pPr marL="342900" lvl="2" indent="-342900">
              <a:spcBef>
                <a:spcPts val="2400"/>
              </a:spcBef>
              <a:buClr>
                <a:schemeClr val="tx1"/>
              </a:buClr>
              <a:buFont typeface="Wingdings" panose="05000000000000000000" pitchFamily="2" charset="2"/>
              <a:buChar char="q"/>
            </a:pPr>
            <a:r>
              <a:rPr lang="en-US" sz="2000" dirty="0" smtClean="0"/>
              <a:t>Industry leading internal </a:t>
            </a:r>
            <a:r>
              <a:rPr lang="en-US" sz="2000" dirty="0"/>
              <a:t>support services </a:t>
            </a:r>
            <a:r>
              <a:rPr lang="en-US" sz="2000" dirty="0" smtClean="0"/>
              <a:t>that                                   reduces outsourcing</a:t>
            </a:r>
            <a:endParaRPr lang="en-US" sz="2000" dirty="0"/>
          </a:p>
          <a:p>
            <a:pPr marL="342900" lvl="2" indent="-342900">
              <a:spcBef>
                <a:spcPts val="2400"/>
              </a:spcBef>
              <a:buClr>
                <a:schemeClr val="tx1"/>
              </a:buClr>
              <a:buFont typeface="Wingdings" panose="05000000000000000000" pitchFamily="2" charset="2"/>
              <a:buChar char="q"/>
            </a:pPr>
            <a:r>
              <a:rPr lang="en-US" sz="2000" dirty="0" smtClean="0"/>
              <a:t>Trusted client base built on experience, relationships and performance</a:t>
            </a:r>
            <a:endParaRPr lang="en-US" sz="2000" dirty="0">
              <a:ea typeface="ＭＳ Ｐゴシック" pitchFamily="34" charset="-128"/>
            </a:endParaRPr>
          </a:p>
          <a:p>
            <a:pPr marL="0" indent="0">
              <a:spcBef>
                <a:spcPts val="2400"/>
              </a:spcBef>
              <a:buNone/>
            </a:pPr>
            <a:endParaRPr lang="en-US" sz="1900" dirty="0" smtClean="0">
              <a:ea typeface="ＭＳ Ｐゴシック" pitchFamily="34" charset="-128"/>
            </a:endParaRPr>
          </a:p>
        </p:txBody>
      </p:sp>
      <p:pic>
        <p:nvPicPr>
          <p:cNvPr id="5" name="Picture 17" descr="Usma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1671" y="880533"/>
            <a:ext cx="3772506" cy="450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
          <p:cNvGrpSpPr>
            <a:grpSpLocks/>
          </p:cNvGrpSpPr>
          <p:nvPr/>
        </p:nvGrpSpPr>
        <p:grpSpPr bwMode="auto">
          <a:xfrm>
            <a:off x="6259511" y="1869874"/>
            <a:ext cx="654050" cy="400050"/>
            <a:chOff x="10634688" y="830484"/>
            <a:chExt cx="653374" cy="400423"/>
          </a:xfrm>
        </p:grpSpPr>
        <p:sp>
          <p:nvSpPr>
            <p:cNvPr id="8" name="AutoShape 9"/>
            <p:cNvSpPr>
              <a:spLocks noChangeAspect="1" noChangeArrowheads="1"/>
            </p:cNvSpPr>
            <p:nvPr/>
          </p:nvSpPr>
          <p:spPr bwMode="auto">
            <a:xfrm>
              <a:off x="10730259" y="1045268"/>
              <a:ext cx="177972" cy="185639"/>
            </a:xfrm>
            <a:custGeom>
              <a:avLst/>
              <a:gdLst>
                <a:gd name="T0" fmla="*/ 88986 w 177972"/>
                <a:gd name="T1" fmla="*/ 0 h 185638"/>
                <a:gd name="T2" fmla="*/ 0 w 177972"/>
                <a:gd name="T3" fmla="*/ 70907 h 185638"/>
                <a:gd name="T4" fmla="*/ 33990 w 177972"/>
                <a:gd name="T5" fmla="*/ 185674 h 185638"/>
                <a:gd name="T6" fmla="*/ 143982 w 177972"/>
                <a:gd name="T7" fmla="*/ 185674 h 185638"/>
                <a:gd name="T8" fmla="*/ 177972 w 177972"/>
                <a:gd name="T9" fmla="*/ 70907 h 185638"/>
                <a:gd name="T10" fmla="*/ 17694720 60000 65536"/>
                <a:gd name="T11" fmla="*/ 11796480 60000 65536"/>
                <a:gd name="T12" fmla="*/ 5898240 60000 65536"/>
                <a:gd name="T13" fmla="*/ 5898240 60000 65536"/>
                <a:gd name="T14" fmla="*/ 0 60000 65536"/>
                <a:gd name="T15" fmla="*/ 54997 w 177972"/>
                <a:gd name="T16" fmla="*/ 70908 h 185638"/>
                <a:gd name="T17" fmla="*/ 122975 w 177972"/>
                <a:gd name="T18" fmla="*/ 141814 h 185638"/>
              </a:gdLst>
              <a:ahLst/>
              <a:cxnLst>
                <a:cxn ang="T10">
                  <a:pos x="T0" y="T1"/>
                </a:cxn>
                <a:cxn ang="T11">
                  <a:pos x="T2" y="T3"/>
                </a:cxn>
                <a:cxn ang="T12">
                  <a:pos x="T4" y="T5"/>
                </a:cxn>
                <a:cxn ang="T13">
                  <a:pos x="T6" y="T7"/>
                </a:cxn>
                <a:cxn ang="T14">
                  <a:pos x="T8" y="T9"/>
                </a:cxn>
              </a:cxnLst>
              <a:rect l="T15" t="T16" r="T17" b="T18"/>
              <a:pathLst>
                <a:path w="177972" h="185638">
                  <a:moveTo>
                    <a:pt x="0" y="70907"/>
                  </a:moveTo>
                  <a:lnTo>
                    <a:pt x="67980" y="70908"/>
                  </a:lnTo>
                  <a:lnTo>
                    <a:pt x="88986" y="0"/>
                  </a:lnTo>
                  <a:lnTo>
                    <a:pt x="109992" y="70908"/>
                  </a:lnTo>
                  <a:lnTo>
                    <a:pt x="177972" y="70907"/>
                  </a:lnTo>
                  <a:lnTo>
                    <a:pt x="122975" y="114730"/>
                  </a:lnTo>
                  <a:lnTo>
                    <a:pt x="143982" y="185637"/>
                  </a:lnTo>
                  <a:lnTo>
                    <a:pt x="88986" y="141814"/>
                  </a:lnTo>
                  <a:lnTo>
                    <a:pt x="33990" y="185637"/>
                  </a:lnTo>
                  <a:lnTo>
                    <a:pt x="54997" y="114730"/>
                  </a:lnTo>
                  <a:lnTo>
                    <a:pt x="0" y="70907"/>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
          <p:nvSpPr>
            <p:cNvPr id="9" name="Text Box 10"/>
            <p:cNvSpPr txBox="1">
              <a:spLocks noChangeArrowheads="1"/>
            </p:cNvSpPr>
            <p:nvPr/>
          </p:nvSpPr>
          <p:spPr bwMode="auto">
            <a:xfrm>
              <a:off x="10634688" y="830484"/>
              <a:ext cx="653374" cy="24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Calgary</a:t>
              </a:r>
            </a:p>
          </p:txBody>
        </p:sp>
      </p:grpSp>
      <p:sp>
        <p:nvSpPr>
          <p:cNvPr id="10" name="Text Box 10"/>
          <p:cNvSpPr txBox="1">
            <a:spLocks noChangeArrowheads="1"/>
          </p:cNvSpPr>
          <p:nvPr/>
        </p:nvSpPr>
        <p:spPr bwMode="auto">
          <a:xfrm>
            <a:off x="6328550" y="2948402"/>
            <a:ext cx="617538"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Denver</a:t>
            </a:r>
          </a:p>
        </p:txBody>
      </p:sp>
      <p:sp>
        <p:nvSpPr>
          <p:cNvPr id="11" name="AutoShape 9"/>
          <p:cNvSpPr>
            <a:spLocks noChangeAspect="1" noChangeArrowheads="1"/>
          </p:cNvSpPr>
          <p:nvPr/>
        </p:nvSpPr>
        <p:spPr bwMode="auto">
          <a:xfrm>
            <a:off x="6541275" y="3127789"/>
            <a:ext cx="177800" cy="185738"/>
          </a:xfrm>
          <a:custGeom>
            <a:avLst/>
            <a:gdLst>
              <a:gd name="T0" fmla="*/ 88986 w 177972"/>
              <a:gd name="T1" fmla="*/ 0 h 185638"/>
              <a:gd name="T2" fmla="*/ 0 w 177972"/>
              <a:gd name="T3" fmla="*/ 70907 h 185638"/>
              <a:gd name="T4" fmla="*/ 33990 w 177972"/>
              <a:gd name="T5" fmla="*/ 185669 h 185638"/>
              <a:gd name="T6" fmla="*/ 143982 w 177972"/>
              <a:gd name="T7" fmla="*/ 185669 h 185638"/>
              <a:gd name="T8" fmla="*/ 177972 w 177972"/>
              <a:gd name="T9" fmla="*/ 70907 h 185638"/>
              <a:gd name="T10" fmla="*/ 17694720 60000 65536"/>
              <a:gd name="T11" fmla="*/ 11796480 60000 65536"/>
              <a:gd name="T12" fmla="*/ 5898240 60000 65536"/>
              <a:gd name="T13" fmla="*/ 5898240 60000 65536"/>
              <a:gd name="T14" fmla="*/ 0 60000 65536"/>
              <a:gd name="T15" fmla="*/ 54997 w 177972"/>
              <a:gd name="T16" fmla="*/ 70908 h 185638"/>
              <a:gd name="T17" fmla="*/ 122975 w 177972"/>
              <a:gd name="T18" fmla="*/ 141814 h 185638"/>
            </a:gdLst>
            <a:ahLst/>
            <a:cxnLst>
              <a:cxn ang="T10">
                <a:pos x="T0" y="T1"/>
              </a:cxn>
              <a:cxn ang="T11">
                <a:pos x="T2" y="T3"/>
              </a:cxn>
              <a:cxn ang="T12">
                <a:pos x="T4" y="T5"/>
              </a:cxn>
              <a:cxn ang="T13">
                <a:pos x="T6" y="T7"/>
              </a:cxn>
              <a:cxn ang="T14">
                <a:pos x="T8" y="T9"/>
              </a:cxn>
            </a:cxnLst>
            <a:rect l="T15" t="T16" r="T17" b="T18"/>
            <a:pathLst>
              <a:path w="177972" h="185638">
                <a:moveTo>
                  <a:pt x="0" y="70907"/>
                </a:moveTo>
                <a:lnTo>
                  <a:pt x="67980" y="70908"/>
                </a:lnTo>
                <a:lnTo>
                  <a:pt x="88986" y="0"/>
                </a:lnTo>
                <a:lnTo>
                  <a:pt x="109992" y="70908"/>
                </a:lnTo>
                <a:lnTo>
                  <a:pt x="177972" y="70907"/>
                </a:lnTo>
                <a:lnTo>
                  <a:pt x="122975" y="114730"/>
                </a:lnTo>
                <a:lnTo>
                  <a:pt x="143982" y="185637"/>
                </a:lnTo>
                <a:lnTo>
                  <a:pt x="88986" y="141814"/>
                </a:lnTo>
                <a:lnTo>
                  <a:pt x="33990" y="185637"/>
                </a:lnTo>
                <a:lnTo>
                  <a:pt x="54997" y="114730"/>
                </a:lnTo>
                <a:lnTo>
                  <a:pt x="0" y="70907"/>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
        <p:nvSpPr>
          <p:cNvPr id="12" name="Text Box 18"/>
          <p:cNvSpPr txBox="1">
            <a:spLocks noChangeArrowheads="1"/>
          </p:cNvSpPr>
          <p:nvPr/>
        </p:nvSpPr>
        <p:spPr bwMode="auto">
          <a:xfrm>
            <a:off x="6568282" y="3295463"/>
            <a:ext cx="1077912" cy="24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Oklahoma City</a:t>
            </a:r>
          </a:p>
        </p:txBody>
      </p:sp>
      <p:sp>
        <p:nvSpPr>
          <p:cNvPr id="13" name="AutoShape 17"/>
          <p:cNvSpPr>
            <a:spLocks noChangeAspect="1" noChangeArrowheads="1"/>
          </p:cNvSpPr>
          <p:nvPr/>
        </p:nvSpPr>
        <p:spPr bwMode="auto">
          <a:xfrm>
            <a:off x="6985794" y="3473263"/>
            <a:ext cx="190500" cy="201613"/>
          </a:xfrm>
          <a:custGeom>
            <a:avLst/>
            <a:gdLst>
              <a:gd name="T0" fmla="*/ 95432 w 190863"/>
              <a:gd name="T1" fmla="*/ 0 h 201628"/>
              <a:gd name="T2" fmla="*/ 0 w 190863"/>
              <a:gd name="T3" fmla="*/ 77015 h 201628"/>
              <a:gd name="T4" fmla="*/ 36452 w 190863"/>
              <a:gd name="T5" fmla="*/ 201659 h 201628"/>
              <a:gd name="T6" fmla="*/ 154411 w 190863"/>
              <a:gd name="T7" fmla="*/ 201659 h 201628"/>
              <a:gd name="T8" fmla="*/ 190863 w 190863"/>
              <a:gd name="T9" fmla="*/ 77015 h 201628"/>
              <a:gd name="T10" fmla="*/ 17694720 60000 65536"/>
              <a:gd name="T11" fmla="*/ 11796480 60000 65536"/>
              <a:gd name="T12" fmla="*/ 5898240 60000 65536"/>
              <a:gd name="T13" fmla="*/ 5898240 60000 65536"/>
              <a:gd name="T14" fmla="*/ 0 60000 65536"/>
              <a:gd name="T15" fmla="*/ 58981 w 190863"/>
              <a:gd name="T16" fmla="*/ 77015 h 201628"/>
              <a:gd name="T17" fmla="*/ 131882 w 190863"/>
              <a:gd name="T18" fmla="*/ 154029 h 201628"/>
            </a:gdLst>
            <a:ahLst/>
            <a:cxnLst>
              <a:cxn ang="T10">
                <a:pos x="T0" y="T1"/>
              </a:cxn>
              <a:cxn ang="T11">
                <a:pos x="T2" y="T3"/>
              </a:cxn>
              <a:cxn ang="T12">
                <a:pos x="T4" y="T5"/>
              </a:cxn>
              <a:cxn ang="T13">
                <a:pos x="T6" y="T7"/>
              </a:cxn>
              <a:cxn ang="T14">
                <a:pos x="T8" y="T9"/>
              </a:cxn>
            </a:cxnLst>
            <a:rect l="T15" t="T16" r="T17" b="T18"/>
            <a:pathLst>
              <a:path w="190863" h="201628">
                <a:moveTo>
                  <a:pt x="0" y="77015"/>
                </a:moveTo>
                <a:lnTo>
                  <a:pt x="72904" y="77015"/>
                </a:lnTo>
                <a:lnTo>
                  <a:pt x="95432" y="0"/>
                </a:lnTo>
                <a:lnTo>
                  <a:pt x="117959" y="77015"/>
                </a:lnTo>
                <a:lnTo>
                  <a:pt x="190863" y="77015"/>
                </a:lnTo>
                <a:lnTo>
                  <a:pt x="131882" y="124612"/>
                </a:lnTo>
                <a:lnTo>
                  <a:pt x="154411" y="201627"/>
                </a:lnTo>
                <a:lnTo>
                  <a:pt x="95432" y="154029"/>
                </a:lnTo>
                <a:lnTo>
                  <a:pt x="36452" y="201627"/>
                </a:lnTo>
                <a:lnTo>
                  <a:pt x="58981" y="124612"/>
                </a:lnTo>
                <a:lnTo>
                  <a:pt x="0" y="77015"/>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grpSp>
        <p:nvGrpSpPr>
          <p:cNvPr id="14" name="Group 22"/>
          <p:cNvGrpSpPr>
            <a:grpSpLocks/>
          </p:cNvGrpSpPr>
          <p:nvPr/>
        </p:nvGrpSpPr>
        <p:grpSpPr bwMode="auto">
          <a:xfrm>
            <a:off x="6303151" y="3532146"/>
            <a:ext cx="668337" cy="377473"/>
            <a:chOff x="10530001" y="1643781"/>
            <a:chExt cx="668862" cy="377313"/>
          </a:xfrm>
        </p:grpSpPr>
        <p:sp>
          <p:nvSpPr>
            <p:cNvPr id="15" name="AutoShape 11"/>
            <p:cNvSpPr>
              <a:spLocks noChangeAspect="1" noChangeArrowheads="1"/>
            </p:cNvSpPr>
            <p:nvPr/>
          </p:nvSpPr>
          <p:spPr bwMode="auto">
            <a:xfrm>
              <a:off x="10956596" y="1825913"/>
              <a:ext cx="184295" cy="195181"/>
            </a:xfrm>
            <a:custGeom>
              <a:avLst/>
              <a:gdLst>
                <a:gd name="T0" fmla="*/ 92148 w 184295"/>
                <a:gd name="T1" fmla="*/ 0 h 195180"/>
                <a:gd name="T2" fmla="*/ 0 w 184295"/>
                <a:gd name="T3" fmla="*/ 74552 h 195180"/>
                <a:gd name="T4" fmla="*/ 35197 w 184295"/>
                <a:gd name="T5" fmla="*/ 195211 h 195180"/>
                <a:gd name="T6" fmla="*/ 149098 w 184295"/>
                <a:gd name="T7" fmla="*/ 195211 h 195180"/>
                <a:gd name="T8" fmla="*/ 184295 w 184295"/>
                <a:gd name="T9" fmla="*/ 74552 h 195180"/>
                <a:gd name="T10" fmla="*/ 17694720 60000 65536"/>
                <a:gd name="T11" fmla="*/ 11796480 60000 65536"/>
                <a:gd name="T12" fmla="*/ 5898240 60000 65536"/>
                <a:gd name="T13" fmla="*/ 5898240 60000 65536"/>
                <a:gd name="T14" fmla="*/ 0 60000 65536"/>
                <a:gd name="T15" fmla="*/ 56951 w 184295"/>
                <a:gd name="T16" fmla="*/ 74552 h 195180"/>
                <a:gd name="T17" fmla="*/ 127344 w 184295"/>
                <a:gd name="T18" fmla="*/ 149103 h 195180"/>
              </a:gdLst>
              <a:ahLst/>
              <a:cxnLst>
                <a:cxn ang="T10">
                  <a:pos x="T0" y="T1"/>
                </a:cxn>
                <a:cxn ang="T11">
                  <a:pos x="T2" y="T3"/>
                </a:cxn>
                <a:cxn ang="T12">
                  <a:pos x="T4" y="T5"/>
                </a:cxn>
                <a:cxn ang="T13">
                  <a:pos x="T6" y="T7"/>
                </a:cxn>
                <a:cxn ang="T14">
                  <a:pos x="T8" y="T9"/>
                </a:cxn>
              </a:cxnLst>
              <a:rect l="T15" t="T16" r="T17" b="T18"/>
              <a:pathLst>
                <a:path w="184295" h="195180">
                  <a:moveTo>
                    <a:pt x="0" y="74552"/>
                  </a:moveTo>
                  <a:lnTo>
                    <a:pt x="70395" y="74552"/>
                  </a:lnTo>
                  <a:lnTo>
                    <a:pt x="92148" y="0"/>
                  </a:lnTo>
                  <a:lnTo>
                    <a:pt x="113900" y="74552"/>
                  </a:lnTo>
                  <a:lnTo>
                    <a:pt x="184295" y="74552"/>
                  </a:lnTo>
                  <a:lnTo>
                    <a:pt x="127344" y="120627"/>
                  </a:lnTo>
                  <a:lnTo>
                    <a:pt x="149098" y="195179"/>
                  </a:lnTo>
                  <a:lnTo>
                    <a:pt x="92148" y="149103"/>
                  </a:lnTo>
                  <a:lnTo>
                    <a:pt x="35197" y="195179"/>
                  </a:lnTo>
                  <a:lnTo>
                    <a:pt x="56951" y="120627"/>
                  </a:lnTo>
                  <a:lnTo>
                    <a:pt x="0" y="74552"/>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
          <p:nvSpPr>
            <p:cNvPr id="16" name="Text Box 12"/>
            <p:cNvSpPr txBox="1">
              <a:spLocks noChangeArrowheads="1"/>
            </p:cNvSpPr>
            <p:nvPr/>
          </p:nvSpPr>
          <p:spPr bwMode="auto">
            <a:xfrm>
              <a:off x="10530001" y="1643781"/>
              <a:ext cx="668862" cy="24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Midland</a:t>
              </a:r>
            </a:p>
          </p:txBody>
        </p:sp>
      </p:grpSp>
      <p:grpSp>
        <p:nvGrpSpPr>
          <p:cNvPr id="17" name="Group 21"/>
          <p:cNvGrpSpPr>
            <a:grpSpLocks/>
          </p:cNvGrpSpPr>
          <p:nvPr/>
        </p:nvGrpSpPr>
        <p:grpSpPr bwMode="auto">
          <a:xfrm>
            <a:off x="6821486" y="3786627"/>
            <a:ext cx="706438" cy="406362"/>
            <a:chOff x="11217227" y="1717867"/>
            <a:chExt cx="706518" cy="407522"/>
          </a:xfrm>
        </p:grpSpPr>
        <p:sp>
          <p:nvSpPr>
            <p:cNvPr id="18" name="AutoShape 13"/>
            <p:cNvSpPr>
              <a:spLocks noChangeAspect="1" noChangeArrowheads="1"/>
            </p:cNvSpPr>
            <p:nvPr/>
          </p:nvSpPr>
          <p:spPr bwMode="auto">
            <a:xfrm>
              <a:off x="11406162" y="1915241"/>
              <a:ext cx="201636" cy="210148"/>
            </a:xfrm>
            <a:custGeom>
              <a:avLst/>
              <a:gdLst>
                <a:gd name="T0" fmla="*/ 100818 w 201636"/>
                <a:gd name="T1" fmla="*/ 0 h 210148"/>
                <a:gd name="T2" fmla="*/ 0 w 201636"/>
                <a:gd name="T3" fmla="*/ 80269 h 210148"/>
                <a:gd name="T4" fmla="*/ 38509 w 201636"/>
                <a:gd name="T5" fmla="*/ 210147 h 210148"/>
                <a:gd name="T6" fmla="*/ 163127 w 201636"/>
                <a:gd name="T7" fmla="*/ 210147 h 210148"/>
                <a:gd name="T8" fmla="*/ 201636 w 201636"/>
                <a:gd name="T9" fmla="*/ 80269 h 210148"/>
                <a:gd name="T10" fmla="*/ 17694720 60000 65536"/>
                <a:gd name="T11" fmla="*/ 11796480 60000 65536"/>
                <a:gd name="T12" fmla="*/ 5898240 60000 65536"/>
                <a:gd name="T13" fmla="*/ 5898240 60000 65536"/>
                <a:gd name="T14" fmla="*/ 0 60000 65536"/>
                <a:gd name="T15" fmla="*/ 62310 w 201636"/>
                <a:gd name="T16" fmla="*/ 80270 h 210148"/>
                <a:gd name="T17" fmla="*/ 139326 w 201636"/>
                <a:gd name="T18" fmla="*/ 160538 h 210148"/>
              </a:gdLst>
              <a:ahLst/>
              <a:cxnLst>
                <a:cxn ang="T10">
                  <a:pos x="T0" y="T1"/>
                </a:cxn>
                <a:cxn ang="T11">
                  <a:pos x="T2" y="T3"/>
                </a:cxn>
                <a:cxn ang="T12">
                  <a:pos x="T4" y="T5"/>
                </a:cxn>
                <a:cxn ang="T13">
                  <a:pos x="T6" y="T7"/>
                </a:cxn>
                <a:cxn ang="T14">
                  <a:pos x="T8" y="T9"/>
                </a:cxn>
              </a:cxnLst>
              <a:rect l="T15" t="T16" r="T17" b="T18"/>
              <a:pathLst>
                <a:path w="201636" h="210148">
                  <a:moveTo>
                    <a:pt x="0" y="80269"/>
                  </a:moveTo>
                  <a:lnTo>
                    <a:pt x="77019" y="80270"/>
                  </a:lnTo>
                  <a:lnTo>
                    <a:pt x="100818" y="0"/>
                  </a:lnTo>
                  <a:lnTo>
                    <a:pt x="124617" y="80270"/>
                  </a:lnTo>
                  <a:lnTo>
                    <a:pt x="201636" y="80269"/>
                  </a:lnTo>
                  <a:lnTo>
                    <a:pt x="139326" y="129878"/>
                  </a:lnTo>
                  <a:lnTo>
                    <a:pt x="163127" y="210147"/>
                  </a:lnTo>
                  <a:lnTo>
                    <a:pt x="100818" y="160538"/>
                  </a:lnTo>
                  <a:lnTo>
                    <a:pt x="38509" y="210147"/>
                  </a:lnTo>
                  <a:lnTo>
                    <a:pt x="62310" y="129878"/>
                  </a:lnTo>
                  <a:lnTo>
                    <a:pt x="0" y="80269"/>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
          <p:nvSpPr>
            <p:cNvPr id="19" name="Text Box 14"/>
            <p:cNvSpPr txBox="1">
              <a:spLocks noChangeArrowheads="1"/>
            </p:cNvSpPr>
            <p:nvPr/>
          </p:nvSpPr>
          <p:spPr bwMode="auto">
            <a:xfrm>
              <a:off x="11217227" y="1717867"/>
              <a:ext cx="706518" cy="24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Houston</a:t>
              </a:r>
            </a:p>
          </p:txBody>
        </p:sp>
      </p:grpSp>
      <p:grpSp>
        <p:nvGrpSpPr>
          <p:cNvPr id="20" name="Group 19"/>
          <p:cNvGrpSpPr>
            <a:grpSpLocks/>
          </p:cNvGrpSpPr>
          <p:nvPr/>
        </p:nvGrpSpPr>
        <p:grpSpPr bwMode="auto">
          <a:xfrm>
            <a:off x="6568282" y="3295463"/>
            <a:ext cx="1077912" cy="379413"/>
            <a:chOff x="10907415" y="1343684"/>
            <a:chExt cx="1079965" cy="379443"/>
          </a:xfrm>
        </p:grpSpPr>
        <p:sp>
          <p:nvSpPr>
            <p:cNvPr id="21" name="AutoShape 17"/>
            <p:cNvSpPr>
              <a:spLocks noChangeAspect="1" noChangeArrowheads="1"/>
            </p:cNvSpPr>
            <p:nvPr/>
          </p:nvSpPr>
          <p:spPr bwMode="auto">
            <a:xfrm>
              <a:off x="11325722" y="1521498"/>
              <a:ext cx="190863" cy="201629"/>
            </a:xfrm>
            <a:custGeom>
              <a:avLst/>
              <a:gdLst>
                <a:gd name="T0" fmla="*/ 95432 w 190863"/>
                <a:gd name="T1" fmla="*/ 0 h 201628"/>
                <a:gd name="T2" fmla="*/ 0 w 190863"/>
                <a:gd name="T3" fmla="*/ 77015 h 201628"/>
                <a:gd name="T4" fmla="*/ 36452 w 190863"/>
                <a:gd name="T5" fmla="*/ 201659 h 201628"/>
                <a:gd name="T6" fmla="*/ 154411 w 190863"/>
                <a:gd name="T7" fmla="*/ 201659 h 201628"/>
                <a:gd name="T8" fmla="*/ 190863 w 190863"/>
                <a:gd name="T9" fmla="*/ 77015 h 201628"/>
                <a:gd name="T10" fmla="*/ 17694720 60000 65536"/>
                <a:gd name="T11" fmla="*/ 11796480 60000 65536"/>
                <a:gd name="T12" fmla="*/ 5898240 60000 65536"/>
                <a:gd name="T13" fmla="*/ 5898240 60000 65536"/>
                <a:gd name="T14" fmla="*/ 0 60000 65536"/>
                <a:gd name="T15" fmla="*/ 58981 w 190863"/>
                <a:gd name="T16" fmla="*/ 77015 h 201628"/>
                <a:gd name="T17" fmla="*/ 131882 w 190863"/>
                <a:gd name="T18" fmla="*/ 154029 h 201628"/>
              </a:gdLst>
              <a:ahLst/>
              <a:cxnLst>
                <a:cxn ang="T10">
                  <a:pos x="T0" y="T1"/>
                </a:cxn>
                <a:cxn ang="T11">
                  <a:pos x="T2" y="T3"/>
                </a:cxn>
                <a:cxn ang="T12">
                  <a:pos x="T4" y="T5"/>
                </a:cxn>
                <a:cxn ang="T13">
                  <a:pos x="T6" y="T7"/>
                </a:cxn>
                <a:cxn ang="T14">
                  <a:pos x="T8" y="T9"/>
                </a:cxn>
              </a:cxnLst>
              <a:rect l="T15" t="T16" r="T17" b="T18"/>
              <a:pathLst>
                <a:path w="190863" h="201628">
                  <a:moveTo>
                    <a:pt x="0" y="77015"/>
                  </a:moveTo>
                  <a:lnTo>
                    <a:pt x="72904" y="77015"/>
                  </a:lnTo>
                  <a:lnTo>
                    <a:pt x="95432" y="0"/>
                  </a:lnTo>
                  <a:lnTo>
                    <a:pt x="117959" y="77015"/>
                  </a:lnTo>
                  <a:lnTo>
                    <a:pt x="190863" y="77015"/>
                  </a:lnTo>
                  <a:lnTo>
                    <a:pt x="131882" y="124612"/>
                  </a:lnTo>
                  <a:lnTo>
                    <a:pt x="154411" y="201627"/>
                  </a:lnTo>
                  <a:lnTo>
                    <a:pt x="95432" y="154029"/>
                  </a:lnTo>
                  <a:lnTo>
                    <a:pt x="36452" y="201627"/>
                  </a:lnTo>
                  <a:lnTo>
                    <a:pt x="58981" y="124612"/>
                  </a:lnTo>
                  <a:lnTo>
                    <a:pt x="0" y="77015"/>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
          <p:nvSpPr>
            <p:cNvPr id="22" name="Text Box 18"/>
            <p:cNvSpPr txBox="1">
              <a:spLocks noChangeArrowheads="1"/>
            </p:cNvSpPr>
            <p:nvPr/>
          </p:nvSpPr>
          <p:spPr bwMode="auto">
            <a:xfrm>
              <a:off x="10907415" y="1343684"/>
              <a:ext cx="1079965" cy="24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a:t>Oklahoma City</a:t>
              </a:r>
            </a:p>
          </p:txBody>
        </p:sp>
      </p:grpSp>
      <p:sp>
        <p:nvSpPr>
          <p:cNvPr id="23" name="Text Box 10"/>
          <p:cNvSpPr txBox="1">
            <a:spLocks noChangeArrowheads="1"/>
          </p:cNvSpPr>
          <p:nvPr/>
        </p:nvSpPr>
        <p:spPr bwMode="auto">
          <a:xfrm>
            <a:off x="7131308" y="3591242"/>
            <a:ext cx="532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000" b="1" dirty="0" smtClean="0"/>
              <a:t>Plano</a:t>
            </a:r>
            <a:endParaRPr lang="en-US" sz="1000" b="1" dirty="0"/>
          </a:p>
        </p:txBody>
      </p:sp>
      <p:sp>
        <p:nvSpPr>
          <p:cNvPr id="24" name="AutoShape 9"/>
          <p:cNvSpPr>
            <a:spLocks noChangeAspect="1" noChangeArrowheads="1"/>
          </p:cNvSpPr>
          <p:nvPr/>
        </p:nvSpPr>
        <p:spPr bwMode="auto">
          <a:xfrm>
            <a:off x="7010907" y="3687844"/>
            <a:ext cx="178156" cy="185465"/>
          </a:xfrm>
          <a:custGeom>
            <a:avLst/>
            <a:gdLst>
              <a:gd name="T0" fmla="*/ 88986 w 177972"/>
              <a:gd name="T1" fmla="*/ 0 h 185638"/>
              <a:gd name="T2" fmla="*/ 0 w 177972"/>
              <a:gd name="T3" fmla="*/ 70907 h 185638"/>
              <a:gd name="T4" fmla="*/ 33990 w 177972"/>
              <a:gd name="T5" fmla="*/ 185674 h 185638"/>
              <a:gd name="T6" fmla="*/ 143982 w 177972"/>
              <a:gd name="T7" fmla="*/ 185674 h 185638"/>
              <a:gd name="T8" fmla="*/ 177972 w 177972"/>
              <a:gd name="T9" fmla="*/ 70907 h 185638"/>
              <a:gd name="T10" fmla="*/ 17694720 60000 65536"/>
              <a:gd name="T11" fmla="*/ 11796480 60000 65536"/>
              <a:gd name="T12" fmla="*/ 5898240 60000 65536"/>
              <a:gd name="T13" fmla="*/ 5898240 60000 65536"/>
              <a:gd name="T14" fmla="*/ 0 60000 65536"/>
              <a:gd name="T15" fmla="*/ 54997 w 177972"/>
              <a:gd name="T16" fmla="*/ 70908 h 185638"/>
              <a:gd name="T17" fmla="*/ 122975 w 177972"/>
              <a:gd name="T18" fmla="*/ 141814 h 185638"/>
            </a:gdLst>
            <a:ahLst/>
            <a:cxnLst>
              <a:cxn ang="T10">
                <a:pos x="T0" y="T1"/>
              </a:cxn>
              <a:cxn ang="T11">
                <a:pos x="T2" y="T3"/>
              </a:cxn>
              <a:cxn ang="T12">
                <a:pos x="T4" y="T5"/>
              </a:cxn>
              <a:cxn ang="T13">
                <a:pos x="T6" y="T7"/>
              </a:cxn>
              <a:cxn ang="T14">
                <a:pos x="T8" y="T9"/>
              </a:cxn>
            </a:cxnLst>
            <a:rect l="T15" t="T16" r="T17" b="T18"/>
            <a:pathLst>
              <a:path w="177972" h="185638">
                <a:moveTo>
                  <a:pt x="0" y="70907"/>
                </a:moveTo>
                <a:lnTo>
                  <a:pt x="67980" y="70908"/>
                </a:lnTo>
                <a:lnTo>
                  <a:pt x="88986" y="0"/>
                </a:lnTo>
                <a:lnTo>
                  <a:pt x="109992" y="70908"/>
                </a:lnTo>
                <a:lnTo>
                  <a:pt x="177972" y="70907"/>
                </a:lnTo>
                <a:lnTo>
                  <a:pt x="122975" y="114730"/>
                </a:lnTo>
                <a:lnTo>
                  <a:pt x="143982" y="185637"/>
                </a:lnTo>
                <a:lnTo>
                  <a:pt x="88986" y="141814"/>
                </a:lnTo>
                <a:lnTo>
                  <a:pt x="33990" y="185637"/>
                </a:lnTo>
                <a:lnTo>
                  <a:pt x="54997" y="114730"/>
                </a:lnTo>
                <a:lnTo>
                  <a:pt x="0" y="70907"/>
                </a:lnTo>
                <a:close/>
              </a:path>
            </a:pathLst>
          </a:custGeom>
          <a:solidFill>
            <a:srgbClr val="FF0000"/>
          </a:solidFill>
          <a:ln w="9525">
            <a:solidFill>
              <a:schemeClr val="tx1"/>
            </a:solidFill>
            <a:miter lim="800000"/>
            <a:headEnd/>
            <a:tailEnd/>
          </a:ln>
          <a:effectLst>
            <a:outerShdw dist="38100" dir="2700000" algn="tl" rotWithShape="0">
              <a:srgbClr val="000000">
                <a:alpha val="39998"/>
              </a:srgbClr>
            </a:outerShdw>
          </a:effectLst>
        </p:spPr>
        <p:txBody>
          <a:bodyPr wrap="none" anchor="ctr"/>
          <a:lstStyle/>
          <a:p>
            <a:endParaRPr lang="en-US" dirty="0"/>
          </a:p>
        </p:txBody>
      </p:sp>
    </p:spTree>
    <p:extLst>
      <p:ext uri="{BB962C8B-B14F-4D97-AF65-F5344CB8AC3E}">
        <p14:creationId xmlns:p14="http://schemas.microsoft.com/office/powerpoint/2010/main" val="1904805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Investment Highlights</a:t>
            </a:r>
          </a:p>
        </p:txBody>
      </p:sp>
      <p:sp>
        <p:nvSpPr>
          <p:cNvPr id="5" name="Rectangle 3"/>
          <p:cNvSpPr>
            <a:spLocks noGrp="1" noChangeArrowheads="1"/>
          </p:cNvSpPr>
          <p:nvPr>
            <p:ph idx="1"/>
          </p:nvPr>
        </p:nvSpPr>
        <p:spPr>
          <a:xfrm>
            <a:off x="304800" y="838200"/>
            <a:ext cx="8534400" cy="5334000"/>
          </a:xfrm>
        </p:spPr>
        <p:txBody>
          <a:bodyPr tIns="0" bIns="0">
            <a:normAutofit/>
          </a:bodyPr>
          <a:lstStyle/>
          <a:p>
            <a:pPr lvl="0">
              <a:buClrTx/>
              <a:buFont typeface="Wingdings" charset="2"/>
              <a:buChar char="q"/>
            </a:pPr>
            <a:r>
              <a:rPr lang="en-US" sz="2000" b="1" dirty="0" smtClean="0"/>
              <a:t>Strong </a:t>
            </a:r>
            <a:r>
              <a:rPr lang="en-US" sz="2000" b="1" dirty="0"/>
              <a:t>balance sheet</a:t>
            </a:r>
          </a:p>
          <a:p>
            <a:pPr marL="800100" lvl="2">
              <a:buClrTx/>
              <a:buFont typeface="Wingdings" charset="2"/>
              <a:buChar char="q"/>
            </a:pPr>
            <a:r>
              <a:rPr lang="en-US" sz="1600" dirty="0" smtClean="0"/>
              <a:t>Conservative approach to efficiently maneuver changing market conditions</a:t>
            </a:r>
          </a:p>
          <a:p>
            <a:pPr marL="800100" lvl="2">
              <a:buClrTx/>
              <a:buFont typeface="Wingdings" charset="2"/>
              <a:buChar char="q"/>
            </a:pPr>
            <a:r>
              <a:rPr lang="en-US" sz="1600" dirty="0" smtClean="0"/>
              <a:t>Capability to respond to evolving industry standards</a:t>
            </a:r>
          </a:p>
          <a:p>
            <a:pPr marL="800100" lvl="2">
              <a:buClrTx/>
              <a:buFont typeface="Wingdings" charset="2"/>
              <a:buChar char="q"/>
            </a:pPr>
            <a:r>
              <a:rPr lang="en-US" sz="1600" dirty="0" smtClean="0"/>
              <a:t>Provides flexibility to be first adapters of new technology to meet increased client demands</a:t>
            </a:r>
          </a:p>
          <a:p>
            <a:pPr lvl="0">
              <a:buClrTx/>
              <a:buFont typeface="Wingdings" charset="2"/>
              <a:buChar char="q"/>
            </a:pPr>
            <a:endParaRPr lang="en-US" sz="1200" b="1" dirty="0" smtClean="0"/>
          </a:p>
          <a:p>
            <a:pPr lvl="0">
              <a:buClrTx/>
              <a:buFont typeface="Wingdings" charset="2"/>
              <a:buChar char="q"/>
            </a:pPr>
            <a:r>
              <a:rPr lang="en-US" sz="2000" b="1" dirty="0" smtClean="0"/>
              <a:t>Substantial </a:t>
            </a:r>
            <a:r>
              <a:rPr lang="en-US" sz="2000" b="1" dirty="0"/>
              <a:t>equipment </a:t>
            </a:r>
            <a:r>
              <a:rPr lang="en-US" sz="2000" b="1" dirty="0" smtClean="0"/>
              <a:t>base</a:t>
            </a:r>
            <a:endParaRPr lang="en-US" sz="2000" b="1" dirty="0"/>
          </a:p>
          <a:p>
            <a:pPr marL="800100" lvl="2">
              <a:buClrTx/>
              <a:buFont typeface="Wingdings" charset="2"/>
              <a:buChar char="q"/>
            </a:pPr>
            <a:r>
              <a:rPr lang="en-US" sz="1600" dirty="0" smtClean="0"/>
              <a:t>Increases efficiencies and operational coordination during favorable market conditions</a:t>
            </a:r>
          </a:p>
          <a:p>
            <a:pPr marL="800100" lvl="2">
              <a:buClrTx/>
              <a:buFont typeface="Wingdings" charset="2"/>
              <a:buChar char="q"/>
            </a:pPr>
            <a:r>
              <a:rPr lang="en-US" sz="1600" dirty="0" smtClean="0"/>
              <a:t>Ability to use the most efficient technology for specific areas</a:t>
            </a:r>
          </a:p>
          <a:p>
            <a:pPr marL="800100" lvl="2">
              <a:buClrTx/>
              <a:buFont typeface="Wingdings" charset="2"/>
              <a:buChar char="q"/>
            </a:pPr>
            <a:r>
              <a:rPr lang="en-US" sz="1600" dirty="0" smtClean="0"/>
              <a:t>Allows for competitive advantage and increased flexibility to meet client goals</a:t>
            </a:r>
            <a:endParaRPr lang="en-US" sz="1600" dirty="0"/>
          </a:p>
          <a:p>
            <a:pPr lvl="0">
              <a:buClrTx/>
              <a:buFont typeface="Wingdings" charset="2"/>
              <a:buChar char="q"/>
            </a:pPr>
            <a:endParaRPr lang="en-US" sz="1200" b="1" dirty="0" smtClean="0"/>
          </a:p>
          <a:p>
            <a:pPr lvl="0">
              <a:buClrTx/>
              <a:buFont typeface="Wingdings" charset="2"/>
              <a:buChar char="q"/>
            </a:pPr>
            <a:r>
              <a:rPr lang="en-US" sz="2000" b="1" dirty="0" smtClean="0"/>
              <a:t>Expansive geographic knowledge</a:t>
            </a:r>
          </a:p>
          <a:p>
            <a:pPr marL="800100" lvl="2">
              <a:buClrTx/>
              <a:buFont typeface="Wingdings" charset="2"/>
              <a:buChar char="q"/>
            </a:pPr>
            <a:r>
              <a:rPr lang="en-US" sz="1600" dirty="0" smtClean="0"/>
              <a:t>Experience across every basin in the Lower 48 and Canada</a:t>
            </a:r>
          </a:p>
          <a:p>
            <a:pPr marL="800100" lvl="2">
              <a:buClrTx/>
              <a:buFont typeface="Wingdings" charset="2"/>
              <a:buChar char="q"/>
            </a:pPr>
            <a:r>
              <a:rPr lang="en-US" sz="1600" dirty="0" smtClean="0"/>
              <a:t>Knowledge to efficiently adapt in all working environments and conditions</a:t>
            </a:r>
          </a:p>
          <a:p>
            <a:pPr lvl="2">
              <a:buClrTx/>
              <a:buFont typeface="Wingdings" charset="2"/>
              <a:buChar char="q"/>
            </a:pPr>
            <a:endParaRPr lang="en-US" sz="1200" dirty="0"/>
          </a:p>
          <a:p>
            <a:pPr lvl="0">
              <a:buClrTx/>
              <a:buFont typeface="Wingdings" charset="2"/>
              <a:buChar char="q"/>
            </a:pPr>
            <a:r>
              <a:rPr lang="en-US" sz="2000" b="1" dirty="0" smtClean="0"/>
              <a:t>Broad client base built on trust</a:t>
            </a:r>
          </a:p>
          <a:p>
            <a:pPr marL="800100" lvl="1" indent="-228600">
              <a:buFont typeface="Wingdings" charset="2"/>
              <a:buChar char="q"/>
            </a:pPr>
            <a:r>
              <a:rPr lang="en-US" sz="1600" dirty="0" smtClean="0"/>
              <a:t>Recognized leader in the industry sector</a:t>
            </a:r>
            <a:r>
              <a:rPr lang="en-US" sz="1600" b="1" dirty="0" smtClean="0"/>
              <a:t> </a:t>
            </a:r>
            <a:endParaRPr lang="en-US" sz="1600" b="1" dirty="0"/>
          </a:p>
          <a:p>
            <a:pPr marL="800100" lvl="2">
              <a:buClrTx/>
              <a:buFont typeface="Wingdings" charset="2"/>
              <a:buChar char="q"/>
            </a:pPr>
            <a:r>
              <a:rPr lang="en-US" sz="1600" dirty="0" smtClean="0"/>
              <a:t>Six decades of meeting and exceeding clients’ exploration needs</a:t>
            </a:r>
            <a:endParaRPr lang="en-US" sz="2000" b="1" i="1" dirty="0"/>
          </a:p>
          <a:p>
            <a:pPr>
              <a:lnSpc>
                <a:spcPts val="2000"/>
              </a:lnSpc>
              <a:spcBef>
                <a:spcPct val="0"/>
              </a:spcBef>
              <a:buClrTx/>
              <a:buFont typeface="Wingdings" charset="2"/>
              <a:buChar char="q"/>
              <a:defRPr/>
            </a:pPr>
            <a:endParaRPr lang="en-US" sz="2000" b="1" i="1" dirty="0" smtClean="0"/>
          </a:p>
          <a:p>
            <a:pPr>
              <a:lnSpc>
                <a:spcPts val="2000"/>
              </a:lnSpc>
              <a:spcBef>
                <a:spcPct val="0"/>
              </a:spcBef>
              <a:buClrTx/>
              <a:buFont typeface="Wingdings" charset="2"/>
              <a:buChar char="q"/>
              <a:defRPr/>
            </a:pPr>
            <a:endParaRPr lang="en-US" sz="2000" dirty="0" smtClean="0"/>
          </a:p>
          <a:p>
            <a:pPr lvl="0">
              <a:lnSpc>
                <a:spcPts val="2000"/>
              </a:lnSpc>
              <a:spcBef>
                <a:spcPct val="0"/>
              </a:spcBef>
              <a:buClrTx/>
              <a:buFont typeface="Wingdings" charset="2"/>
              <a:buChar char="q"/>
              <a:defRPr/>
            </a:pPr>
            <a:endParaRPr lang="en-US" sz="2000" dirty="0"/>
          </a:p>
          <a:p>
            <a:pPr>
              <a:lnSpc>
                <a:spcPts val="2000"/>
              </a:lnSpc>
              <a:spcBef>
                <a:spcPct val="0"/>
              </a:spcBef>
              <a:buClrTx/>
              <a:buFont typeface="Wingdings" charset="2"/>
              <a:buChar char="q"/>
              <a:defRPr/>
            </a:pPr>
            <a:endParaRPr lang="en-US" sz="1900" dirty="0" smtClean="0">
              <a:ea typeface="ＭＳ Ｐゴシック" pitchFamily="1" charset="-128"/>
            </a:endParaRPr>
          </a:p>
        </p:txBody>
      </p:sp>
    </p:spTree>
    <p:extLst>
      <p:ext uri="{BB962C8B-B14F-4D97-AF65-F5344CB8AC3E}">
        <p14:creationId xmlns:p14="http://schemas.microsoft.com/office/powerpoint/2010/main" val="298038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 y="0"/>
            <a:ext cx="8531258" cy="762000"/>
          </a:xfrm>
        </p:spPr>
        <p:txBody>
          <a:bodyPr>
            <a:noAutofit/>
          </a:bodyPr>
          <a:lstStyle/>
          <a:p>
            <a:pPr algn="l">
              <a:defRPr/>
            </a:pPr>
            <a:r>
              <a:rPr lang="en-US" sz="3100" b="1" dirty="0" smtClean="0">
                <a:solidFill>
                  <a:schemeClr val="bg1"/>
                </a:solidFill>
                <a:latin typeface="Franklin Gothic Book" panose="020B0503020102020204" pitchFamily="34" charset="0"/>
              </a:rPr>
              <a:t>Geophysical Expertise:</a:t>
            </a:r>
            <a:r>
              <a:rPr lang="en-US" sz="3100" b="1" dirty="0">
                <a:solidFill>
                  <a:schemeClr val="bg1"/>
                </a:solidFill>
                <a:latin typeface="Franklin Gothic Book" panose="020B0503020102020204" pitchFamily="34" charset="0"/>
              </a:rPr>
              <a:t/>
            </a:r>
            <a:br>
              <a:rPr lang="en-US" sz="3100" b="1" dirty="0">
                <a:solidFill>
                  <a:schemeClr val="bg1"/>
                </a:solidFill>
                <a:latin typeface="Franklin Gothic Book" panose="020B0503020102020204" pitchFamily="34" charset="0"/>
              </a:rPr>
            </a:br>
            <a:r>
              <a:rPr lang="en-US" sz="3100" b="1" dirty="0" smtClean="0">
                <a:solidFill>
                  <a:schemeClr val="bg1"/>
                </a:solidFill>
                <a:latin typeface="Franklin Gothic Book" panose="020B0503020102020204" pitchFamily="34" charset="0"/>
              </a:rPr>
              <a:t>Essential In All Phases of the Cycle</a:t>
            </a:r>
          </a:p>
        </p:txBody>
      </p:sp>
      <p:sp>
        <p:nvSpPr>
          <p:cNvPr id="5" name="Rectangle 3"/>
          <p:cNvSpPr>
            <a:spLocks noGrp="1" noChangeArrowheads="1"/>
          </p:cNvSpPr>
          <p:nvPr>
            <p:ph idx="1"/>
          </p:nvPr>
        </p:nvSpPr>
        <p:spPr>
          <a:xfrm>
            <a:off x="533400" y="1524000"/>
            <a:ext cx="8077200" cy="4191000"/>
          </a:xfrm>
        </p:spPr>
        <p:txBody>
          <a:bodyPr tIns="0" bIns="0"/>
          <a:lstStyle/>
          <a:p>
            <a:pPr marL="339725" lvl="1" indent="-339725">
              <a:lnSpc>
                <a:spcPts val="2000"/>
              </a:lnSpc>
              <a:spcBef>
                <a:spcPct val="0"/>
              </a:spcBef>
              <a:buClrTx/>
              <a:buFont typeface="Wingdings" panose="05000000000000000000" pitchFamily="2" charset="2"/>
              <a:buChar char="q"/>
              <a:defRPr/>
            </a:pPr>
            <a:r>
              <a:rPr lang="en-US" sz="2000" dirty="0" smtClean="0">
                <a:ea typeface="ＭＳ Ｐゴシック" pitchFamily="1" charset="-128"/>
              </a:rPr>
              <a:t>Present downturn requires Exploration and Production Operators to maximize production at reduced finding costs</a:t>
            </a:r>
          </a:p>
          <a:p>
            <a:pPr marL="0" lvl="1" indent="0">
              <a:lnSpc>
                <a:spcPts val="2000"/>
              </a:lnSpc>
              <a:spcBef>
                <a:spcPct val="0"/>
              </a:spcBef>
              <a:buClrTx/>
              <a:buNone/>
              <a:defRPr/>
            </a:pPr>
            <a:endParaRPr lang="en-US" sz="1600" dirty="0" smtClean="0">
              <a:ea typeface="ＭＳ Ｐゴシック" pitchFamily="1" charset="-128"/>
            </a:endParaRPr>
          </a:p>
          <a:p>
            <a:pPr marL="857250" lvl="1" indent="-457200">
              <a:lnSpc>
                <a:spcPts val="2000"/>
              </a:lnSpc>
              <a:spcBef>
                <a:spcPct val="0"/>
              </a:spcBef>
              <a:buClr>
                <a:srgbClr val="A6A6A6"/>
              </a:buClr>
              <a:buFont typeface="Wingdings" panose="05000000000000000000" pitchFamily="2" charset="2"/>
              <a:buChar char="q"/>
              <a:defRPr/>
            </a:pPr>
            <a:endParaRPr lang="en-US" sz="2000" dirty="0">
              <a:ea typeface="ＭＳ Ｐゴシック" pitchFamily="1" charset="-128"/>
            </a:endParaRPr>
          </a:p>
          <a:p>
            <a:pPr marL="339725" lvl="1" indent="-339725">
              <a:lnSpc>
                <a:spcPts val="2000"/>
              </a:lnSpc>
              <a:spcBef>
                <a:spcPct val="0"/>
              </a:spcBef>
              <a:buClrTx/>
              <a:buFont typeface="Wingdings" panose="05000000000000000000" pitchFamily="2" charset="2"/>
              <a:buChar char="q"/>
              <a:defRPr/>
            </a:pPr>
            <a:r>
              <a:rPr lang="en-US" sz="2000" dirty="0" smtClean="0">
                <a:ea typeface="ＭＳ Ｐゴシック" pitchFamily="1" charset="-128"/>
              </a:rPr>
              <a:t>Current </a:t>
            </a:r>
            <a:r>
              <a:rPr lang="en-US" sz="2000" dirty="0">
                <a:ea typeface="ＭＳ Ｐゴシック" pitchFamily="1" charset="-128"/>
              </a:rPr>
              <a:t>commodity </a:t>
            </a:r>
            <a:r>
              <a:rPr lang="en-US" sz="2000" dirty="0" smtClean="0">
                <a:ea typeface="ＭＳ Ｐゴシック" pitchFamily="1" charset="-128"/>
              </a:rPr>
              <a:t>pricing requires </a:t>
            </a:r>
            <a:r>
              <a:rPr lang="en-US" sz="2000" dirty="0">
                <a:ea typeface="ＭＳ Ｐゴシック" pitchFamily="1" charset="-128"/>
              </a:rPr>
              <a:t>companies to focus on </a:t>
            </a:r>
            <a:r>
              <a:rPr lang="en-US" sz="2000" dirty="0" smtClean="0">
                <a:ea typeface="ＭＳ Ｐゴシック" pitchFamily="1" charset="-128"/>
              </a:rPr>
              <a:t>improved project </a:t>
            </a:r>
            <a:r>
              <a:rPr lang="en-US" sz="2000" dirty="0">
                <a:ea typeface="ＭＳ Ｐゴシック" pitchFamily="1" charset="-128"/>
              </a:rPr>
              <a:t>economics </a:t>
            </a:r>
            <a:r>
              <a:rPr lang="en-US" sz="2000" dirty="0" smtClean="0">
                <a:ea typeface="ＭＳ Ｐゴシック" pitchFamily="1" charset="-128"/>
              </a:rPr>
              <a:t>which </a:t>
            </a:r>
            <a:r>
              <a:rPr lang="en-US" sz="2000" dirty="0">
                <a:ea typeface="ＭＳ Ｐゴシック" pitchFamily="1" charset="-128"/>
              </a:rPr>
              <a:t>seismic data </a:t>
            </a:r>
            <a:r>
              <a:rPr lang="en-US" sz="2000" dirty="0" smtClean="0">
                <a:ea typeface="ＭＳ Ｐゴシック" pitchFamily="1" charset="-128"/>
              </a:rPr>
              <a:t>facilitates</a:t>
            </a:r>
          </a:p>
          <a:p>
            <a:pPr marL="0" lvl="1" indent="0">
              <a:lnSpc>
                <a:spcPts val="2000"/>
              </a:lnSpc>
              <a:spcBef>
                <a:spcPct val="0"/>
              </a:spcBef>
              <a:buClrTx/>
              <a:buNone/>
              <a:defRPr/>
            </a:pPr>
            <a:endParaRPr lang="en-US" sz="2000" dirty="0">
              <a:ea typeface="ＭＳ Ｐゴシック" pitchFamily="1" charset="-128"/>
            </a:endParaRPr>
          </a:p>
          <a:p>
            <a:pPr marL="0" indent="0">
              <a:lnSpc>
                <a:spcPts val="2000"/>
              </a:lnSpc>
              <a:spcBef>
                <a:spcPct val="0"/>
              </a:spcBef>
              <a:buClr>
                <a:schemeClr val="tx1"/>
              </a:buClr>
              <a:buNone/>
              <a:defRPr/>
            </a:pPr>
            <a:endParaRPr lang="en-US" sz="2000" dirty="0" smtClean="0">
              <a:ea typeface="ＭＳ Ｐゴシック" pitchFamily="1" charset="-128"/>
            </a:endParaRPr>
          </a:p>
          <a:p>
            <a:pPr>
              <a:lnSpc>
                <a:spcPts val="2000"/>
              </a:lnSpc>
              <a:spcBef>
                <a:spcPct val="0"/>
              </a:spcBef>
              <a:buClr>
                <a:schemeClr val="tx1"/>
              </a:buClr>
              <a:buFont typeface="Wingdings" panose="05000000000000000000" pitchFamily="2" charset="2"/>
              <a:buChar char="q"/>
              <a:defRPr/>
            </a:pPr>
            <a:r>
              <a:rPr lang="en-US" sz="2000" dirty="0" smtClean="0">
                <a:ea typeface="ＭＳ Ｐゴシック" pitchFamily="1" charset="-128"/>
              </a:rPr>
              <a:t>Demand for high-resolution images continues during market pullback</a:t>
            </a:r>
          </a:p>
          <a:p>
            <a:pPr marL="857250" lvl="1" indent="-457200">
              <a:lnSpc>
                <a:spcPts val="2000"/>
              </a:lnSpc>
              <a:spcBef>
                <a:spcPct val="0"/>
              </a:spcBef>
              <a:buClrTx/>
              <a:buFont typeface="Wingdings" panose="05000000000000000000" pitchFamily="2" charset="2"/>
              <a:buChar char="q"/>
              <a:defRPr/>
            </a:pPr>
            <a:r>
              <a:rPr lang="en-US" sz="1800" dirty="0">
                <a:ea typeface="ＭＳ Ｐゴシック" pitchFamily="1" charset="-128"/>
              </a:rPr>
              <a:t>Increased channel </a:t>
            </a:r>
            <a:r>
              <a:rPr lang="en-US" sz="1800" dirty="0" smtClean="0">
                <a:ea typeface="ＭＳ Ｐゴシック" pitchFamily="1" charset="-128"/>
              </a:rPr>
              <a:t>count efficiencies for enhanced subsurface resolution imaging provided by DWSN’s strength of assets</a:t>
            </a:r>
          </a:p>
          <a:p>
            <a:pPr marL="400050" lvl="1" indent="0">
              <a:lnSpc>
                <a:spcPts val="2000"/>
              </a:lnSpc>
              <a:spcBef>
                <a:spcPct val="0"/>
              </a:spcBef>
              <a:buClrTx/>
              <a:buNone/>
              <a:defRPr/>
            </a:pPr>
            <a:endParaRPr lang="en-US" sz="1800" dirty="0">
              <a:ea typeface="ＭＳ Ｐゴシック" pitchFamily="1" charset="-128"/>
            </a:endParaRPr>
          </a:p>
          <a:p>
            <a:pPr marL="0" indent="0">
              <a:lnSpc>
                <a:spcPts val="2000"/>
              </a:lnSpc>
              <a:spcBef>
                <a:spcPct val="0"/>
              </a:spcBef>
              <a:buNone/>
              <a:defRPr/>
            </a:pPr>
            <a:endParaRPr lang="en-US" sz="2000" dirty="0" smtClean="0">
              <a:ea typeface="ＭＳ Ｐゴシック" pitchFamily="1" charset="-128"/>
            </a:endParaRPr>
          </a:p>
          <a:p>
            <a:pPr>
              <a:lnSpc>
                <a:spcPts val="2000"/>
              </a:lnSpc>
              <a:spcBef>
                <a:spcPct val="0"/>
              </a:spcBef>
              <a:buClr>
                <a:schemeClr val="tx1"/>
              </a:buClr>
              <a:buFont typeface="Wingdings" panose="05000000000000000000" pitchFamily="2" charset="2"/>
              <a:buChar char="q"/>
              <a:defRPr/>
            </a:pPr>
            <a:r>
              <a:rPr lang="en-US" sz="2000" dirty="0" smtClean="0">
                <a:ea typeface="ＭＳ Ｐゴシック" pitchFamily="1" charset="-128"/>
              </a:rPr>
              <a:t>Advancements in technology </a:t>
            </a:r>
          </a:p>
          <a:p>
            <a:pPr marL="857250" lvl="1" indent="-457200">
              <a:lnSpc>
                <a:spcPts val="2000"/>
              </a:lnSpc>
              <a:spcBef>
                <a:spcPct val="0"/>
              </a:spcBef>
              <a:buClrTx/>
              <a:buFont typeface="Wingdings" panose="05000000000000000000" pitchFamily="2" charset="2"/>
              <a:buChar char="q"/>
              <a:defRPr/>
            </a:pPr>
            <a:r>
              <a:rPr lang="en-US" sz="1800" dirty="0">
                <a:ea typeface="ＭＳ Ｐゴシック" pitchFamily="1" charset="-128"/>
              </a:rPr>
              <a:t>Increased utilization </a:t>
            </a:r>
            <a:r>
              <a:rPr lang="en-US" sz="1800" dirty="0" smtClean="0">
                <a:ea typeface="ＭＳ Ｐゴシック" pitchFamily="1" charset="-128"/>
              </a:rPr>
              <a:t>of state-of-the-art cable-less </a:t>
            </a:r>
            <a:r>
              <a:rPr lang="en-US" sz="1800" dirty="0">
                <a:ea typeface="ＭＳ Ｐゴシック" pitchFamily="1" charset="-128"/>
              </a:rPr>
              <a:t>recording equipment</a:t>
            </a:r>
          </a:p>
          <a:p>
            <a:pPr marL="857250" lvl="1" indent="-457200">
              <a:lnSpc>
                <a:spcPts val="2000"/>
              </a:lnSpc>
              <a:spcBef>
                <a:spcPct val="0"/>
              </a:spcBef>
              <a:buFont typeface="Wingdings" panose="05000000000000000000" pitchFamily="2" charset="2"/>
              <a:buChar char="q"/>
              <a:defRPr/>
            </a:pPr>
            <a:endParaRPr lang="en-US" sz="2000" dirty="0" smtClean="0">
              <a:ea typeface="ＭＳ Ｐゴシック" pitchFamily="1" charset="-128"/>
            </a:endParaRPr>
          </a:p>
          <a:p>
            <a:pPr marL="857250" lvl="1" indent="-457200">
              <a:lnSpc>
                <a:spcPts val="2000"/>
              </a:lnSpc>
              <a:spcBef>
                <a:spcPct val="0"/>
              </a:spcBef>
              <a:buClr>
                <a:srgbClr val="A6A6A6"/>
              </a:buClr>
              <a:buFont typeface="Wingdings" panose="05000000000000000000" pitchFamily="2" charset="2"/>
              <a:buChar char="q"/>
              <a:defRPr/>
            </a:pPr>
            <a:endParaRPr lang="en-US" sz="1500" dirty="0">
              <a:ea typeface="ＭＳ Ｐゴシック" pitchFamily="1" charset="-128"/>
            </a:endParaRPr>
          </a:p>
        </p:txBody>
      </p:sp>
    </p:spTree>
    <p:extLst>
      <p:ext uri="{BB962C8B-B14F-4D97-AF65-F5344CB8AC3E}">
        <p14:creationId xmlns:p14="http://schemas.microsoft.com/office/powerpoint/2010/main" val="2116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413"/>
            <a:ext cx="8686800" cy="474662"/>
          </a:xfrm>
        </p:spPr>
        <p:txBody>
          <a:bodyPr>
            <a:noAutofit/>
          </a:bodyPr>
          <a:lstStyle/>
          <a:p>
            <a:pPr algn="l">
              <a:defRPr/>
            </a:pPr>
            <a:r>
              <a:rPr lang="en-US" sz="3600" b="1" dirty="0" smtClean="0">
                <a:solidFill>
                  <a:schemeClr val="bg1"/>
                </a:solidFill>
                <a:latin typeface="Franklin Gothic Book" panose="020B0503020102020204" pitchFamily="34" charset="0"/>
              </a:rPr>
              <a:t>Success </a:t>
            </a:r>
            <a:r>
              <a:rPr lang="en-US" sz="3600" b="1" dirty="0" smtClean="0">
                <a:solidFill>
                  <a:schemeClr val="bg1"/>
                </a:solidFill>
                <a:latin typeface="Franklin Gothic Book" panose="020B0503020102020204" pitchFamily="34" charset="0"/>
              </a:rPr>
              <a:t>in Previous Downturns</a:t>
            </a:r>
          </a:p>
        </p:txBody>
      </p:sp>
      <p:sp>
        <p:nvSpPr>
          <p:cNvPr id="7" name="Rectangle 3"/>
          <p:cNvSpPr txBox="1">
            <a:spLocks noChangeArrowheads="1"/>
          </p:cNvSpPr>
          <p:nvPr/>
        </p:nvSpPr>
        <p:spPr bwMode="auto">
          <a:xfrm>
            <a:off x="0" y="99060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SzPct val="60000"/>
              <a:buFont typeface="Wingdings 2" pitchFamily="18" charset="2"/>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lumMod val="65000"/>
                </a:schemeClr>
              </a:buClr>
              <a:buSzPct val="60000"/>
              <a:buFont typeface="Wingdings 2" pitchFamily="18" charset="2"/>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lr>
                <a:schemeClr val="bg1">
                  <a:lumMod val="65000"/>
                </a:schemeClr>
              </a:buClr>
              <a:buSzPct val="60000"/>
              <a:buFont typeface="Wingdings 2" pitchFamily="18" charset="2"/>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lr>
                <a:schemeClr val="bg1">
                  <a:lumMod val="65000"/>
                </a:schemeClr>
              </a:buClr>
              <a:buSzPct val="60000"/>
              <a:buFont typeface="Wingdings 2" pitchFamily="18" charset="2"/>
              <a:buChar char="¤"/>
              <a:defRPr sz="2000"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514350" marR="0" lvl="1"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000000"/>
                </a:solidFill>
                <a:effectLst/>
                <a:uLnTx/>
                <a:uFillTx/>
                <a:latin typeface="Calibri"/>
                <a:ea typeface="ＭＳ Ｐゴシック" pitchFamily="1" charset="-128"/>
                <a:cs typeface="+mn-cs"/>
              </a:rPr>
              <a:t>1980 Downturn</a:t>
            </a: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rPr>
              <a:t>Emerged from the 1980’s downturn as an early provider in 3D seismic surveys</a:t>
            </a:r>
          </a:p>
          <a:p>
            <a:pPr marL="857250" marR="0" lvl="2" indent="-28575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rPr>
              <a:t>DWSN increased market penetration and grew during the market upswing</a:t>
            </a:r>
          </a:p>
          <a:p>
            <a:pPr marL="857250" marR="0" lvl="2" indent="-28575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rPr>
              <a:t>Significant capital expenditures to acquire digital recording equipment</a:t>
            </a:r>
          </a:p>
          <a:p>
            <a:pPr marL="571500" marR="0" lvl="2" indent="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pitchFamily="1" charset="-128"/>
              <a:cs typeface="+mn-cs"/>
            </a:endParaRPr>
          </a:p>
          <a:p>
            <a:pPr marL="400050" marR="0" lvl="1" indent="0" algn="l" defTabSz="914400" rtl="0" eaLnBrk="0" fontAlgn="base" latinLnBrk="0" hangingPunct="0">
              <a:lnSpc>
                <a:spcPts val="2000"/>
              </a:lnSpc>
              <a:spcBef>
                <a:spcPct val="0"/>
              </a:spcBef>
              <a:spcAft>
                <a:spcPct val="0"/>
              </a:spcAft>
              <a:buClr>
                <a:srgbClr val="FFFFFF">
                  <a:lumMod val="65000"/>
                </a:srgbClr>
              </a:buClr>
              <a:buSzPct val="60000"/>
              <a:buFont typeface="Wingdings 2" pitchFamily="18" charset="2"/>
              <a:buNone/>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cs typeface="+mn-cs"/>
            </a:endParaRPr>
          </a:p>
          <a:p>
            <a:pPr marL="514350" marR="0" lvl="1"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cs typeface="+mn-cs"/>
              </a:rPr>
              <a:t>Late 1990’s Pullback</a:t>
            </a: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rPr>
              <a:t>Emerged from 1990’s pullback with experienced personnel and equipment base</a:t>
            </a:r>
          </a:p>
          <a:p>
            <a:pPr marL="857250" marR="0" lvl="2" indent="-28575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endParaRP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rPr>
              <a:t>Positioned DWSN to successfully participate in the unconventional natural  gas cycle</a:t>
            </a:r>
          </a:p>
          <a:p>
            <a:pPr marL="857250" marR="0" lvl="2" indent="-285750" algn="l" defTabSz="914400" rtl="0" eaLnBrk="0" fontAlgn="base" latinLnBrk="0" hangingPunct="0">
              <a:lnSpc>
                <a:spcPts val="2000"/>
              </a:lnSpc>
              <a:spcBef>
                <a:spcPct val="0"/>
              </a:spcBef>
              <a:spcAft>
                <a:spcPct val="0"/>
              </a:spcAft>
              <a:buClrTx/>
              <a:buSzPct val="60000"/>
              <a:buNone/>
              <a:tabLst/>
              <a:defRPr/>
            </a:pPr>
            <a:endPar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endParaRPr>
          </a:p>
          <a:p>
            <a:pPr marL="857250" marR="0" lvl="2" indent="-285750" algn="l" defTabSz="914400" rtl="0" eaLnBrk="0" fontAlgn="base" latinLnBrk="0" hangingPunct="0">
              <a:lnSpc>
                <a:spcPts val="2000"/>
              </a:lnSpc>
              <a:spcBef>
                <a:spcPct val="0"/>
              </a:spcBef>
              <a:spcAft>
                <a:spcPct val="0"/>
              </a:spcAft>
              <a:buClrTx/>
              <a:buSzPct val="60000"/>
              <a:buFont typeface="Wingdings" panose="05000000000000000000" pitchFamily="2" charset="2"/>
              <a:buChar char="q"/>
              <a:tabLst/>
              <a:defRPr/>
            </a:pPr>
            <a:r>
              <a:rPr kumimoji="0" lang="en-US" sz="1800" b="0" i="0" u="none" strike="noStrike" kern="1200" cap="none" spc="0" normalizeH="0" baseline="0" noProof="0" dirty="0" smtClean="0">
                <a:ln>
                  <a:noFill/>
                </a:ln>
                <a:solidFill>
                  <a:srgbClr val="000000"/>
                </a:solidFill>
                <a:effectLst/>
                <a:uLnTx/>
                <a:uFillTx/>
                <a:latin typeface="Calibri"/>
                <a:ea typeface="ＭＳ Ｐゴシック" charset="0"/>
              </a:rPr>
              <a:t>Large capital expenditures to acquire cable equipment platform and channel count increase</a:t>
            </a:r>
            <a:endParaRPr kumimoji="0" lang="en-US" sz="18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1"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0" marR="0" lvl="0" indent="0" algn="l" defTabSz="914400" rtl="0" eaLnBrk="0" fontAlgn="base" latinLnBrk="0" hangingPunct="0">
              <a:lnSpc>
                <a:spcPts val="2000"/>
              </a:lnSpc>
              <a:spcBef>
                <a:spcPct val="0"/>
              </a:spcBef>
              <a:spcAft>
                <a:spcPct val="0"/>
              </a:spcAft>
              <a:buClr>
                <a:srgbClr val="C00000"/>
              </a:buClr>
              <a:buSzPct val="60000"/>
              <a:buFont typeface="Wingdings 2" pitchFamily="18" charset="2"/>
              <a:buNone/>
              <a:tabLst/>
              <a:defRPr/>
            </a:pPr>
            <a:endParaRPr kumimoji="0" lang="en-US" sz="2000" b="0" i="0" u="none" strike="noStrike" kern="1200" cap="none" spc="0" normalizeH="0" baseline="0" noProof="0" dirty="0" smtClean="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ts val="2000"/>
              </a:lnSpc>
              <a:spcBef>
                <a:spcPct val="0"/>
              </a:spcBef>
              <a:spcAft>
                <a:spcPct val="0"/>
              </a:spcAft>
              <a:buClr>
                <a:srgbClr val="C00000"/>
              </a:buClr>
              <a:buSzPct val="60000"/>
              <a:buFont typeface="Wingdings 2" pitchFamily="18" charset="2"/>
              <a:buChar char="¤"/>
              <a:tabLst/>
              <a:defRPr/>
            </a:pPr>
            <a:endParaRPr kumimoji="0" lang="en-US" sz="1900" b="0" i="0" u="none" strike="noStrike" kern="1200" cap="none" spc="0" normalizeH="0" baseline="0" noProof="0" dirty="0" smtClean="0">
              <a:ln>
                <a:noFill/>
              </a:ln>
              <a:solidFill>
                <a:srgbClr val="000000"/>
              </a:solidFill>
              <a:effectLst/>
              <a:uLnTx/>
              <a:uFillTx/>
              <a:latin typeface="Calibri"/>
              <a:ea typeface="ＭＳ Ｐゴシック" pitchFamily="1" charset="-128"/>
            </a:endParaRPr>
          </a:p>
        </p:txBody>
      </p:sp>
    </p:spTree>
    <p:extLst>
      <p:ext uri="{BB962C8B-B14F-4D97-AF65-F5344CB8AC3E}">
        <p14:creationId xmlns:p14="http://schemas.microsoft.com/office/powerpoint/2010/main" val="175445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WSN Investor Template 2016 PP -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DWSN Investor Template 2016 PP - 2</Template>
  <TotalTime>1691</TotalTime>
  <Words>1105</Words>
  <Application>Microsoft Office PowerPoint</Application>
  <PresentationFormat>On-screen Show (4:3)</PresentationFormat>
  <Paragraphs>227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DWSN Investor Template 2016 PP - 2</vt:lpstr>
      <vt:lpstr>PowerPoint Presentation</vt:lpstr>
      <vt:lpstr>Forward Looking Statements</vt:lpstr>
      <vt:lpstr>What We Do</vt:lpstr>
      <vt:lpstr>Adding Value to the Oil and Gas Industry</vt:lpstr>
      <vt:lpstr>Dawson’s Driving Factors</vt:lpstr>
      <vt:lpstr>About Dawson Geophysical </vt:lpstr>
      <vt:lpstr>Investment Highlights</vt:lpstr>
      <vt:lpstr>Geophysical Expertise: Essential In All Phases of the Cycle</vt:lpstr>
      <vt:lpstr>Success in Previous Downturns</vt:lpstr>
      <vt:lpstr>Success in Previous Downturns</vt:lpstr>
      <vt:lpstr>Maintaining Our Commitment</vt:lpstr>
      <vt:lpstr>PowerPoint Presentation</vt:lpstr>
      <vt:lpstr>Primary Business Drivers</vt:lpstr>
      <vt:lpstr>Areas of Operation</vt:lpstr>
      <vt:lpstr>Canadian Strength</vt:lpstr>
      <vt:lpstr>Robust Inventory Drives Results</vt:lpstr>
      <vt:lpstr>2016 Overview</vt:lpstr>
      <vt:lpstr>Capital Structure</vt:lpstr>
      <vt:lpstr>Corporate Profile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Nikki Busick</cp:lastModifiedBy>
  <cp:revision>49</cp:revision>
  <cp:lastPrinted>2016-03-02T17:50:10Z</cp:lastPrinted>
  <dcterms:created xsi:type="dcterms:W3CDTF">2016-02-22T21:34:02Z</dcterms:created>
  <dcterms:modified xsi:type="dcterms:W3CDTF">2016-03-02T19:32:35Z</dcterms:modified>
</cp:coreProperties>
</file>